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  <p:sldMasterId id="2147483710" r:id="rId2"/>
    <p:sldMasterId id="2147483713" r:id="rId3"/>
    <p:sldMasterId id="2147483714" r:id="rId4"/>
  </p:sldMasterIdLst>
  <p:notesMasterIdLst>
    <p:notesMasterId r:id="rId63"/>
  </p:notesMasterIdLst>
  <p:sldIdLst>
    <p:sldId id="329" r:id="rId5"/>
    <p:sldId id="354" r:id="rId6"/>
    <p:sldId id="355" r:id="rId7"/>
    <p:sldId id="356" r:id="rId8"/>
    <p:sldId id="257" r:id="rId9"/>
    <p:sldId id="349" r:id="rId10"/>
    <p:sldId id="350" r:id="rId11"/>
    <p:sldId id="351" r:id="rId12"/>
    <p:sldId id="352" r:id="rId13"/>
    <p:sldId id="259" r:id="rId14"/>
    <p:sldId id="260" r:id="rId15"/>
    <p:sldId id="261" r:id="rId16"/>
    <p:sldId id="345" r:id="rId17"/>
    <p:sldId id="346" r:id="rId18"/>
    <p:sldId id="347" r:id="rId19"/>
    <p:sldId id="348" r:id="rId20"/>
    <p:sldId id="263" r:id="rId21"/>
    <p:sldId id="264" r:id="rId22"/>
    <p:sldId id="265" r:id="rId23"/>
    <p:sldId id="266" r:id="rId24"/>
    <p:sldId id="267" r:id="rId25"/>
    <p:sldId id="364" r:id="rId26"/>
    <p:sldId id="365" r:id="rId27"/>
    <p:sldId id="366" r:id="rId28"/>
    <p:sldId id="367" r:id="rId29"/>
    <p:sldId id="341" r:id="rId30"/>
    <p:sldId id="342" r:id="rId31"/>
    <p:sldId id="343" r:id="rId32"/>
    <p:sldId id="344" r:id="rId33"/>
    <p:sldId id="269" r:id="rId34"/>
    <p:sldId id="270" r:id="rId35"/>
    <p:sldId id="271" r:id="rId36"/>
    <p:sldId id="272" r:id="rId37"/>
    <p:sldId id="273" r:id="rId38"/>
    <p:sldId id="368" r:id="rId39"/>
    <p:sldId id="337" r:id="rId40"/>
    <p:sldId id="338" r:id="rId41"/>
    <p:sldId id="339" r:id="rId42"/>
    <p:sldId id="340" r:id="rId43"/>
    <p:sldId id="275" r:id="rId44"/>
    <p:sldId id="276" r:id="rId45"/>
    <p:sldId id="277" r:id="rId46"/>
    <p:sldId id="278" r:id="rId47"/>
    <p:sldId id="279" r:id="rId48"/>
    <p:sldId id="282" r:id="rId49"/>
    <p:sldId id="328" r:id="rId50"/>
    <p:sldId id="369" r:id="rId51"/>
    <p:sldId id="370" r:id="rId52"/>
    <p:sldId id="371" r:id="rId53"/>
    <p:sldId id="372" r:id="rId54"/>
    <p:sldId id="333" r:id="rId55"/>
    <p:sldId id="334" r:id="rId56"/>
    <p:sldId id="335" r:id="rId57"/>
    <p:sldId id="336" r:id="rId58"/>
    <p:sldId id="281" r:id="rId59"/>
    <p:sldId id="357" r:id="rId60"/>
    <p:sldId id="358" r:id="rId61"/>
    <p:sldId id="359" r:id="rId62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000000"/>
    <a:srgbClr val="FF8B8B"/>
    <a:srgbClr val="0000FF"/>
    <a:srgbClr val="2B91AF"/>
    <a:srgbClr val="FF0000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3" autoAdjust="0"/>
    <p:restoredTop sz="94670" autoAdjust="0"/>
  </p:normalViewPr>
  <p:slideViewPr>
    <p:cSldViewPr snapToObjects="1">
      <p:cViewPr varScale="1">
        <p:scale>
          <a:sx n="133" d="100"/>
          <a:sy n="133" d="100"/>
        </p:scale>
        <p:origin x="60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621A40-21EA-4D6D-B043-CC60D2DE2742}" type="slidenum">
              <a:rPr lang="fr-FR"/>
              <a:pPr/>
              <a:t>10</a:t>
            </a:fld>
            <a:endParaRPr lang="fr-FR"/>
          </a:p>
        </p:txBody>
      </p:sp>
      <p:sp>
        <p:nvSpPr>
          <p:cNvPr id="245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99FDF12-125B-45A9-B99A-0EEBBCFCE575}" type="slidenum">
              <a:rPr lang="fr-FR" sz="1200"/>
              <a:pPr algn="r"/>
              <a:t>10</a:t>
            </a:fld>
            <a:endParaRPr lang="fr-FR" sz="1200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F08BB6-DD4B-4DDB-B1F6-CC8B537C4815}" type="slidenum">
              <a:rPr lang="fr-FR"/>
              <a:pPr/>
              <a:t>11</a:t>
            </a:fld>
            <a:endParaRPr lang="fr-FR"/>
          </a:p>
        </p:txBody>
      </p:sp>
      <p:sp>
        <p:nvSpPr>
          <p:cNvPr id="2560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01EA187-ED5D-42C5-9853-2EA7C4258B98}" type="slidenum">
              <a:rPr lang="fr-FR" sz="1200"/>
              <a:pPr algn="r"/>
              <a:t>11</a:t>
            </a:fld>
            <a:endParaRPr lang="fr-FR" sz="1200"/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D925EC-3B57-47F7-9E7B-0D2806C269C3}" type="slidenum">
              <a:rPr lang="fr-FR"/>
              <a:pPr/>
              <a:t>12</a:t>
            </a:fld>
            <a:endParaRPr lang="fr-FR"/>
          </a:p>
        </p:txBody>
      </p:sp>
      <p:sp>
        <p:nvSpPr>
          <p:cNvPr id="266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FCB0AEE-6C56-4C10-BB54-E42771B60703}" type="slidenum">
              <a:rPr lang="fr-FR" sz="1200"/>
              <a:pPr algn="r"/>
              <a:t>12</a:t>
            </a:fld>
            <a:endParaRPr lang="fr-FR" sz="1200"/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BD4AF-0A55-4C0A-80F6-79CDD41D3ED9}" type="slidenum">
              <a:rPr lang="fr-FR"/>
              <a:pPr/>
              <a:t>17</a:t>
            </a:fld>
            <a:endParaRPr lang="fr-FR"/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21DA6D8-B0B5-4558-9F9E-94C16B16EC07}" type="slidenum">
              <a:rPr lang="fr-FR" sz="1200"/>
              <a:pPr algn="r"/>
              <a:t>17</a:t>
            </a:fld>
            <a:endParaRPr lang="fr-FR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A742AD-80E5-436B-8604-7F8127E4578B}" type="slidenum">
              <a:rPr lang="fr-FR"/>
              <a:pPr/>
              <a:t>18</a:t>
            </a:fld>
            <a:endParaRPr lang="fr-FR"/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69F6DCC-DB0D-455D-BB1A-3E7155F11EE2}" type="slidenum">
              <a:rPr lang="fr-FR" sz="1200"/>
              <a:pPr algn="r"/>
              <a:t>18</a:t>
            </a:fld>
            <a:endParaRPr lang="fr-FR" sz="1200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F13262-A597-4D19-B5B4-0BA4853C1445}" type="slidenum">
              <a:rPr lang="fr-FR"/>
              <a:pPr/>
              <a:t>20</a:t>
            </a:fld>
            <a:endParaRPr lang="fr-FR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D1AF1BE-6C97-498E-A3F6-7DE400657EB9}" type="slidenum">
              <a:rPr lang="fr-FR" sz="1200"/>
              <a:pPr algn="r"/>
              <a:t>20</a:t>
            </a:fld>
            <a:endParaRPr lang="fr-FR" sz="120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26B9AA-B77D-4087-B8A7-2E96B0E94A8C}" type="slidenum">
              <a:rPr lang="fr-FR"/>
              <a:pPr/>
              <a:t>42</a:t>
            </a:fld>
            <a:endParaRPr lang="fr-FR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498608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14953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621452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814419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851814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0189640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42F6858-B3CC-480A-A387-15848A990E1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833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77695014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311546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14186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0500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7770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50623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hyperlink" Target="Chap11_Ex1.sln" TargetMode="External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hyperlink" Target="Chap11_Ex2.sln" TargetMode="External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6.png"/><Relationship Id="rId4" Type="http://schemas.openxmlformats.org/officeDocument/2006/relationships/audio" Target="../media/media8.m4a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6.png"/><Relationship Id="rId4" Type="http://schemas.openxmlformats.org/officeDocument/2006/relationships/audio" Target="../media/media8.m4a"/><Relationship Id="rId9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6.png"/><Relationship Id="rId4" Type="http://schemas.openxmlformats.org/officeDocument/2006/relationships/audio" Target="../media/media8.m4a"/><Relationship Id="rId9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2.png"/><Relationship Id="rId4" Type="http://schemas.openxmlformats.org/officeDocument/2006/relationships/hyperlink" Target="Chap11_Ex4.sl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Transtypage ascendant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sz="2000" dirty="0"/>
              <a:t>Si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CMaFille</a:t>
            </a:r>
            <a:r>
              <a:rPr lang="fr-FR" sz="20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/>
              <a:t>hérite de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CMaMere</a:t>
            </a:r>
            <a:r>
              <a:rPr lang="fr-FR" sz="20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fr-FR" sz="2000" dirty="0"/>
              <a:t>alors</a:t>
            </a:r>
          </a:p>
          <a:p>
            <a:pPr lvl="1">
              <a:lnSpc>
                <a:spcPct val="80000"/>
              </a:lnSpc>
              <a:defRPr/>
            </a:pP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CMaFille</a:t>
            </a:r>
            <a:r>
              <a:rPr lang="fr-FR" sz="18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/>
              <a:t>est une spécialisation de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CMaMere</a:t>
            </a:r>
            <a:r>
              <a:rPr lang="fr-FR" sz="18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80000"/>
              </a:lnSpc>
              <a:defRPr/>
            </a:pPr>
            <a:r>
              <a:rPr lang="fr-FR" sz="1800" dirty="0"/>
              <a:t>Relation « est un » ou « d’inclusion »</a:t>
            </a:r>
          </a:p>
          <a:p>
            <a:pPr lvl="1">
              <a:lnSpc>
                <a:spcPct val="80000"/>
              </a:lnSpc>
              <a:defRPr/>
            </a:pPr>
            <a:endParaRPr lang="fr-FR" sz="1800" b="1" dirty="0">
              <a:latin typeface="Courier New" pitchFamily="49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CMaFille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fille; </a:t>
            </a:r>
            <a:br>
              <a:rPr lang="fr-FR" sz="1800" dirty="0">
                <a:latin typeface="Consolas" panose="020B0609020204030204" pitchFamily="49" charset="0"/>
              </a:rPr>
            </a:b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CMaMere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mere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= fille;</a:t>
            </a:r>
          </a:p>
          <a:p>
            <a:pPr lvl="2">
              <a:lnSpc>
                <a:spcPct val="80000"/>
              </a:lnSpc>
              <a:defRPr/>
            </a:pPr>
            <a:r>
              <a:rPr lang="fr-FR" sz="1600" dirty="0">
                <a:sym typeface="Wingdings" pitchFamily="2" charset="2"/>
              </a:rPr>
              <a:t> correct : la classe fille inclut la classe mère</a:t>
            </a:r>
            <a:endParaRPr lang="fr-FR" sz="1600" dirty="0"/>
          </a:p>
          <a:p>
            <a:pPr lvl="1">
              <a:lnSpc>
                <a:spcPct val="80000"/>
              </a:lnSpc>
              <a:defRPr/>
            </a:pPr>
            <a:endParaRPr lang="fr-FR" sz="1800" b="1" dirty="0">
              <a:latin typeface="Courier New" pitchFamily="49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CMaMere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mere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b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</a:b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CMaFille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fille =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mere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 lvl="2">
              <a:lnSpc>
                <a:spcPct val="80000"/>
              </a:lnSpc>
              <a:defRPr/>
            </a:pPr>
            <a:r>
              <a:rPr lang="fr-FR" sz="1600" dirty="0">
                <a:sym typeface="Wingdings" pitchFamily="2" charset="2"/>
              </a:rPr>
              <a:t> incorrect : la classe mère n’inclut pas la classe fille</a:t>
            </a:r>
            <a:endParaRPr lang="fr-FR" sz="1600" dirty="0"/>
          </a:p>
          <a:p>
            <a:pPr>
              <a:lnSpc>
                <a:spcPct val="80000"/>
              </a:lnSpc>
              <a:defRPr/>
            </a:pPr>
            <a:endParaRPr lang="fr-FR" sz="2000" dirty="0"/>
          </a:p>
          <a:p>
            <a:pPr>
              <a:lnSpc>
                <a:spcPct val="80000"/>
              </a:lnSpc>
              <a:defRPr/>
            </a:pPr>
            <a:r>
              <a:rPr lang="fr-FR" sz="2000" dirty="0"/>
              <a:t>Le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transtypage ascendant</a:t>
            </a:r>
            <a:r>
              <a:rPr lang="fr-FR" sz="2000" dirty="0"/>
              <a:t> est automatique</a:t>
            </a:r>
          </a:p>
          <a:p>
            <a:endParaRPr lang="fr-FR" sz="2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chemeClr val="bg2"/>
                </a:solidFill>
              </a:rPr>
              <a:t>Introduction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6150" name="Rectangle 4"/>
          <p:cNvSpPr>
            <a:spLocks noChangeArrowheads="1"/>
          </p:cNvSpPr>
          <p:nvPr/>
        </p:nvSpPr>
        <p:spPr bwMode="auto">
          <a:xfrm>
            <a:off x="7391400" y="2000250"/>
            <a:ext cx="1295400" cy="514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/>
              <a:t>CMaMere</a:t>
            </a:r>
            <a:endParaRPr lang="fr-FR" sz="1400" dirty="0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7391400" y="2971800"/>
            <a:ext cx="1295400" cy="514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/>
              <a:t>CMaFille</a:t>
            </a:r>
            <a:endParaRPr lang="fr-FR" sz="1400" dirty="0"/>
          </a:p>
        </p:txBody>
      </p:sp>
      <p:cxnSp>
        <p:nvCxnSpPr>
          <p:cNvPr id="6152" name="AutoShape 6"/>
          <p:cNvCxnSpPr>
            <a:cxnSpLocks noChangeShapeType="1"/>
            <a:stCxn id="6151" idx="0"/>
            <a:endCxn id="6150" idx="2"/>
          </p:cNvCxnSpPr>
          <p:nvPr/>
        </p:nvCxnSpPr>
        <p:spPr bwMode="auto">
          <a:xfrm flipV="1">
            <a:off x="8039100" y="2514600"/>
            <a:ext cx="0" cy="457200"/>
          </a:xfrm>
          <a:prstGeom prst="straightConnector1">
            <a:avLst/>
          </a:prstGeom>
          <a:ln>
            <a:headEnd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" name="Groupe 13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1618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Transtypage ascendant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r-FR" sz="2400" dirty="0"/>
              <a:t>On peut donc écrire :</a:t>
            </a:r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endParaRPr lang="fr-FR" sz="2400" dirty="0"/>
          </a:p>
          <a:p>
            <a:pPr>
              <a:lnSpc>
                <a:spcPct val="120000"/>
              </a:lnSpc>
            </a:pPr>
            <a:r>
              <a:rPr lang="fr-FR" sz="2400" dirty="0"/>
              <a:t>La fonction </a:t>
            </a:r>
            <a:r>
              <a:rPr lang="fr-FR" sz="2400" b="1" dirty="0">
                <a:solidFill>
                  <a:srgbClr val="DCDCDC"/>
                </a:solidFill>
                <a:latin typeface="Consolas" panose="020B0609020204030204" pitchFamily="49" charset="0"/>
              </a:rPr>
              <a:t>Afficher</a:t>
            </a:r>
            <a:r>
              <a:rPr lang="fr-FR" sz="2400" dirty="0"/>
              <a:t> appelée est celle de la classe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2400" dirty="0"/>
              <a:t> car le pointeur est de type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</a:t>
            </a:r>
          </a:p>
          <a:p>
            <a:pPr>
              <a:lnSpc>
                <a:spcPct val="120000"/>
              </a:lnSpc>
            </a:pPr>
            <a:endParaRPr lang="fr-FR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Utilité du polymorphisme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Fonctions virtuelles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F. normales vs f. virtuelles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Déclaration et définition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Déf. et f. virtuelle pure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7174" name="AutoShape 4"/>
          <p:cNvSpPr>
            <a:spLocks noChangeArrowheads="1"/>
          </p:cNvSpPr>
          <p:nvPr/>
        </p:nvSpPr>
        <p:spPr bwMode="auto">
          <a:xfrm>
            <a:off x="2933700" y="1384082"/>
            <a:ext cx="5562601" cy="2209800"/>
          </a:xfrm>
          <a:prstGeom prst="roundRect">
            <a:avLst>
              <a:gd name="adj" fmla="val 4167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//tableau de pointeurs vers des objets graphiques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//où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 un objet de classe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//où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 un objet de classe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CSpline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//où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 un objet de classe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CCercle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&amp;poly;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//où poly est un objet de classe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CPolygone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++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"Affichage de l'objet #"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ppObjets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[i]-&gt;Afficher();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hlinkClick r:id="rId5" action="ppaction://hlinkfile"/>
          </p:cNvPr>
          <p:cNvSpPr/>
          <p:nvPr/>
        </p:nvSpPr>
        <p:spPr>
          <a:xfrm>
            <a:off x="4343400" y="3638550"/>
            <a:ext cx="27432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Exécutons le programme</a:t>
            </a:r>
          </a:p>
        </p:txBody>
      </p:sp>
      <p:pic>
        <p:nvPicPr>
          <p:cNvPr id="5" name="Graveyard Shif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0727" y="442117"/>
            <a:ext cx="487363" cy="487363"/>
          </a:xfrm>
          <a:prstGeom prst="rect">
            <a:avLst/>
          </a:prstGeom>
        </p:spPr>
      </p:pic>
      <p:sp>
        <p:nvSpPr>
          <p:cNvPr id="11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763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97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1" animBg="1"/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Polymorphisme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sz="2800" dirty="0"/>
              <a:t>Dans l’exemple précédent</a:t>
            </a:r>
          </a:p>
          <a:p>
            <a:pPr lvl="1">
              <a:defRPr/>
            </a:pPr>
            <a:r>
              <a:rPr lang="fr-FR" sz="2400" dirty="0"/>
              <a:t>Il eut été agréable que la fonction « </a:t>
            </a:r>
            <a:r>
              <a:rPr lang="fr-FR" sz="2400" b="1" dirty="0">
                <a:solidFill>
                  <a:srgbClr val="DCDCDC"/>
                </a:solidFill>
                <a:latin typeface="Consolas" panose="020B0609020204030204" pitchFamily="49" charset="0"/>
              </a:rPr>
              <a:t>Afficher</a:t>
            </a:r>
            <a:r>
              <a:rPr lang="fr-FR" sz="2400" dirty="0"/>
              <a:t> » appelée soit celle des classes filles pour chaque objet</a:t>
            </a:r>
          </a:p>
          <a:p>
            <a:pPr lvl="1">
              <a:defRPr/>
            </a:pPr>
            <a:endParaRPr lang="fr-FR" sz="2400" dirty="0"/>
          </a:p>
          <a:p>
            <a:pPr>
              <a:defRPr/>
            </a:pPr>
            <a:r>
              <a:rPr lang="fr-FR" sz="2800" dirty="0"/>
              <a:t>Possible grâce au </a:t>
            </a:r>
            <a:r>
              <a:rPr lang="fr-FR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polymorphisme</a:t>
            </a:r>
          </a:p>
          <a:p>
            <a:pPr lvl="1">
              <a:defRPr/>
            </a:pPr>
            <a:r>
              <a:rPr lang="fr-FR" sz="2400" dirty="0"/>
              <a:t>Capacité des langages objets à manipuler différents types avec la même interface</a:t>
            </a:r>
          </a:p>
          <a:p>
            <a:pPr lvl="1">
              <a:defRPr/>
            </a:pPr>
            <a:r>
              <a:rPr lang="fr-FR" sz="2400" dirty="0"/>
              <a:t>Interface se définie à l’aide de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fonctions virtuelles</a:t>
            </a:r>
          </a:p>
          <a:p>
            <a:pPr lvl="1">
              <a:defRPr/>
            </a:pPr>
            <a:r>
              <a:rPr lang="fr-FR" sz="2400" dirty="0"/>
              <a:t>Déclaration d’une fonction virtuelle par le mot-clé </a:t>
            </a:r>
            <a:r>
              <a:rPr lang="fr-FR" sz="24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  <a:cs typeface="Courier New" pitchFamily="49" charset="0"/>
              </a:rPr>
              <a:t>virtual</a:t>
            </a:r>
            <a:r>
              <a:rPr lang="fr-FR" sz="2400" dirty="0"/>
              <a:t> dans la déclaration de la classe</a:t>
            </a:r>
          </a:p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399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Fonctions virtuelles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fr-FR" sz="2800" dirty="0"/>
              <a:t>Fonctions vs fonctions virtuelles</a:t>
            </a:r>
          </a:p>
          <a:p>
            <a:pPr lvl="1">
              <a:lnSpc>
                <a:spcPct val="120000"/>
              </a:lnSpc>
              <a:defRPr/>
            </a:pPr>
            <a:endParaRPr lang="fr-FR" sz="2400" dirty="0"/>
          </a:p>
          <a:p>
            <a:pPr lvl="1">
              <a:lnSpc>
                <a:spcPct val="120000"/>
              </a:lnSpc>
              <a:defRPr/>
            </a:pPr>
            <a:r>
              <a:rPr lang="fr-FR" sz="2400" dirty="0"/>
              <a:t>Fonctions « normales » : liaison du code au moment de la compilation :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liaison précoce</a:t>
            </a:r>
            <a:endParaRPr lang="fr-FR" sz="2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</a:effectLst>
            </a:endParaRPr>
          </a:p>
          <a:p>
            <a:pPr lvl="2">
              <a:lnSpc>
                <a:spcPct val="120000"/>
              </a:lnSpc>
              <a:defRPr/>
            </a:pPr>
            <a:r>
              <a:rPr lang="fr-FR" sz="2000" dirty="0"/>
              <a:t>Inchangeable</a:t>
            </a:r>
            <a:endParaRPr lang="fr-FR" sz="2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</a:effectLst>
            </a:endParaRPr>
          </a:p>
          <a:p>
            <a:pPr lvl="1">
              <a:lnSpc>
                <a:spcPct val="120000"/>
              </a:lnSpc>
              <a:defRPr/>
            </a:pPr>
            <a:endParaRPr lang="fr-FR" sz="2400" dirty="0"/>
          </a:p>
          <a:p>
            <a:pPr lvl="1">
              <a:lnSpc>
                <a:spcPct val="120000"/>
              </a:lnSpc>
              <a:defRPr/>
            </a:pPr>
            <a:r>
              <a:rPr lang="fr-FR" sz="2400" dirty="0"/>
              <a:t>Fonctions virtuelles : liaison du code au moment de l’exécution :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liaison tardive</a:t>
            </a:r>
            <a:endParaRPr lang="fr-FR" sz="2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</a:effectLst>
            </a:endParaRPr>
          </a:p>
          <a:p>
            <a:pPr lvl="2">
              <a:lnSpc>
                <a:spcPct val="120000"/>
              </a:lnSpc>
              <a:defRPr/>
            </a:pPr>
            <a:r>
              <a:rPr lang="fr-FR" sz="2000" dirty="0"/>
              <a:t>Incorporation dans l’objet d’une « </a:t>
            </a:r>
            <a:r>
              <a:rPr lang="fr-FR" sz="2000" dirty="0" err="1"/>
              <a:t>vtable</a:t>
            </a:r>
            <a:r>
              <a:rPr lang="fr-FR" sz="2000" dirty="0"/>
              <a:t> » créée par le compilateur, </a:t>
            </a:r>
          </a:p>
          <a:p>
            <a:pPr lvl="3">
              <a:lnSpc>
                <a:spcPct val="120000"/>
              </a:lnSpc>
              <a:defRPr/>
            </a:pPr>
            <a:r>
              <a:rPr lang="fr-FR" sz="1800" dirty="0"/>
              <a:t>contient des informations sur le type de l’objet</a:t>
            </a:r>
          </a:p>
          <a:p>
            <a:pPr lvl="3">
              <a:lnSpc>
                <a:spcPct val="120000"/>
              </a:lnSpc>
              <a:defRPr/>
            </a:pPr>
            <a:r>
              <a:rPr lang="fr-FR" sz="1800" dirty="0"/>
              <a:t>contient les adresses du code des fonctions virtuelles</a:t>
            </a:r>
          </a:p>
          <a:p>
            <a:pPr lvl="2">
              <a:lnSpc>
                <a:spcPct val="120000"/>
              </a:lnSpc>
              <a:defRPr/>
            </a:pPr>
            <a:r>
              <a:rPr lang="fr-FR" sz="2000" dirty="0"/>
              <a:t>Appel d’une fonction virtuelle sur un pointeur vers la classe de base</a:t>
            </a:r>
          </a:p>
          <a:p>
            <a:pPr lvl="3">
              <a:lnSpc>
                <a:spcPct val="120000"/>
              </a:lnSpc>
              <a:defRPr/>
            </a:pPr>
            <a:r>
              <a:rPr lang="fr-FR" sz="1800" dirty="0"/>
              <a:t>Utilisation de la </a:t>
            </a:r>
            <a:r>
              <a:rPr lang="fr-FR" sz="1800" dirty="0" err="1"/>
              <a:t>vtable</a:t>
            </a:r>
            <a:r>
              <a:rPr lang="fr-FR" sz="1800" dirty="0"/>
              <a:t> à l’exécution pour appeler la bonne fonction</a:t>
            </a:r>
          </a:p>
          <a:p>
            <a:pPr>
              <a:lnSpc>
                <a:spcPct val="120000"/>
              </a:lnSpc>
            </a:pP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chemeClr val="bg2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Utilité du polymorphisme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Fonctions virtuelles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950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Fonctions virtuelles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Déclaration d’un fonction virtuelle</a:t>
            </a:r>
          </a:p>
          <a:p>
            <a:pPr lvl="2"/>
            <a:endParaRPr lang="fr-FR" sz="1800" dirty="0"/>
          </a:p>
          <a:p>
            <a:pPr lvl="2"/>
            <a:endParaRPr lang="fr-FR" sz="1800" dirty="0"/>
          </a:p>
          <a:p>
            <a:pPr lvl="2"/>
            <a:endParaRPr lang="fr-FR" sz="1800" dirty="0"/>
          </a:p>
          <a:p>
            <a:r>
              <a:rPr lang="fr-FR" sz="2400" dirty="0"/>
              <a:t>Définition d’une fonction virtuelle</a:t>
            </a:r>
          </a:p>
          <a:p>
            <a:pPr lvl="1"/>
            <a:r>
              <a:rPr lang="fr-FR" sz="2000" dirty="0"/>
              <a:t>Comme une fonction non virtuelle</a:t>
            </a:r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F. normales vs f. virtuelles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11270" name="AutoShape 4"/>
          <p:cNvSpPr>
            <a:spLocks noChangeArrowheads="1"/>
          </p:cNvSpPr>
          <p:nvPr/>
        </p:nvSpPr>
        <p:spPr bwMode="auto">
          <a:xfrm>
            <a:off x="3824288" y="1543050"/>
            <a:ext cx="3781425" cy="885825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1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LaFonction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UnParametre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3824288" y="3543300"/>
            <a:ext cx="3781425" cy="885825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CLaClasse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LaFonction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UnParametre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3824288" y="1543050"/>
            <a:ext cx="1219200" cy="885825"/>
          </a:xfrm>
          <a:prstGeom prst="roundRect">
            <a:avLst>
              <a:gd name="adj" fmla="val 9972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</a:p>
          <a:p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49085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Polymorphisme - Exemple</a:t>
            </a:r>
          </a:p>
        </p:txBody>
      </p:sp>
      <p:sp>
        <p:nvSpPr>
          <p:cNvPr id="12291" name="Espace réservé du contenu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000" dirty="0"/>
              <a:t>Dans l’exemple précédent, la fonction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Afficher</a:t>
            </a:r>
            <a:r>
              <a:rPr lang="fr-FR" sz="2000" dirty="0"/>
              <a:t> doit être virtuelle dans toutes les classes de la hiérarchie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12309" name="Rectangle 10"/>
          <p:cNvSpPr>
            <a:spLocks noChangeArrowheads="1"/>
          </p:cNvSpPr>
          <p:nvPr/>
        </p:nvSpPr>
        <p:spPr bwMode="auto">
          <a:xfrm>
            <a:off x="4705669" y="1885950"/>
            <a:ext cx="2018663" cy="800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CObjetGraphique</a:t>
            </a:r>
            <a:endParaRPr lang="fr-FR" sz="1200" dirty="0"/>
          </a:p>
          <a:p>
            <a:pPr algn="ctr"/>
            <a:r>
              <a:rPr lang="fr-FR" sz="1200" dirty="0"/>
              <a:t>#position</a:t>
            </a:r>
          </a:p>
          <a:p>
            <a:pPr algn="ctr"/>
            <a:r>
              <a:rPr lang="fr-FR" sz="1200" dirty="0"/>
              <a:t>#couleur</a:t>
            </a:r>
          </a:p>
          <a:p>
            <a:pPr algn="ctr"/>
            <a:r>
              <a:rPr lang="fr-FR" sz="1200" dirty="0"/>
              <a:t>+Afficher()</a:t>
            </a:r>
          </a:p>
        </p:txBody>
      </p:sp>
      <p:sp>
        <p:nvSpPr>
          <p:cNvPr id="12310" name="Line 11"/>
          <p:cNvSpPr>
            <a:spLocks noChangeShapeType="1"/>
          </p:cNvSpPr>
          <p:nvPr/>
        </p:nvSpPr>
        <p:spPr bwMode="auto">
          <a:xfrm>
            <a:off x="4705669" y="2114550"/>
            <a:ext cx="2018663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2311" name="Line 11"/>
          <p:cNvSpPr>
            <a:spLocks noChangeShapeType="1"/>
          </p:cNvSpPr>
          <p:nvPr/>
        </p:nvSpPr>
        <p:spPr bwMode="auto">
          <a:xfrm>
            <a:off x="4705669" y="2457450"/>
            <a:ext cx="2018663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2306" name="Rectangle 13"/>
          <p:cNvSpPr>
            <a:spLocks noChangeArrowheads="1"/>
          </p:cNvSpPr>
          <p:nvPr/>
        </p:nvSpPr>
        <p:spPr bwMode="auto">
          <a:xfrm>
            <a:off x="4705351" y="2997994"/>
            <a:ext cx="2019299" cy="6346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CObjetPlein</a:t>
            </a:r>
            <a:endParaRPr lang="fr-FR" sz="1200" dirty="0"/>
          </a:p>
          <a:p>
            <a:pPr algn="ctr"/>
            <a:r>
              <a:rPr lang="fr-FR" sz="1200" dirty="0"/>
              <a:t>#couleur de remplissage</a:t>
            </a:r>
          </a:p>
          <a:p>
            <a:pPr algn="ctr"/>
            <a:r>
              <a:rPr lang="fr-FR" sz="1200" dirty="0"/>
              <a:t>+Afficher ()</a:t>
            </a:r>
          </a:p>
        </p:txBody>
      </p:sp>
      <p:sp>
        <p:nvSpPr>
          <p:cNvPr id="12307" name="Line 14"/>
          <p:cNvSpPr>
            <a:spLocks noChangeShapeType="1"/>
          </p:cNvSpPr>
          <p:nvPr/>
        </p:nvSpPr>
        <p:spPr bwMode="auto">
          <a:xfrm>
            <a:off x="4705351" y="3232549"/>
            <a:ext cx="2019299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2308" name="Line 14"/>
          <p:cNvSpPr>
            <a:spLocks noChangeShapeType="1"/>
          </p:cNvSpPr>
          <p:nvPr/>
        </p:nvSpPr>
        <p:spPr bwMode="auto">
          <a:xfrm>
            <a:off x="4705351" y="3403998"/>
            <a:ext cx="2019299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2303" name="Rectangle 22"/>
          <p:cNvSpPr>
            <a:spLocks noChangeArrowheads="1"/>
          </p:cNvSpPr>
          <p:nvPr/>
        </p:nvSpPr>
        <p:spPr bwMode="auto">
          <a:xfrm>
            <a:off x="4705350" y="3981450"/>
            <a:ext cx="2019300" cy="800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CPolygone</a:t>
            </a:r>
            <a:endParaRPr lang="fr-FR" sz="1200" dirty="0"/>
          </a:p>
          <a:p>
            <a:pPr algn="ctr"/>
            <a:r>
              <a:rPr lang="fr-FR" sz="1200" dirty="0"/>
              <a:t>-points</a:t>
            </a:r>
          </a:p>
          <a:p>
            <a:pPr algn="ctr"/>
            <a:r>
              <a:rPr lang="fr-FR" sz="1200" dirty="0"/>
              <a:t>-nombre de points</a:t>
            </a:r>
          </a:p>
          <a:p>
            <a:pPr algn="ctr"/>
            <a:r>
              <a:rPr lang="fr-FR" sz="1200" dirty="0"/>
              <a:t>+Afficher ()</a:t>
            </a:r>
          </a:p>
        </p:txBody>
      </p:sp>
      <p:sp>
        <p:nvSpPr>
          <p:cNvPr id="12304" name="Line 23"/>
          <p:cNvSpPr>
            <a:spLocks noChangeShapeType="1"/>
          </p:cNvSpPr>
          <p:nvPr/>
        </p:nvSpPr>
        <p:spPr bwMode="auto">
          <a:xfrm>
            <a:off x="4705350" y="4210050"/>
            <a:ext cx="20193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2305" name="Line 23"/>
          <p:cNvSpPr>
            <a:spLocks noChangeShapeType="1"/>
          </p:cNvSpPr>
          <p:nvPr/>
        </p:nvSpPr>
        <p:spPr bwMode="auto">
          <a:xfrm>
            <a:off x="4705350" y="4552950"/>
            <a:ext cx="20193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4705987" y="2432050"/>
            <a:ext cx="2018026" cy="2286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fr-FR" sz="12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+Afficher ()</a:t>
            </a: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4705987" y="3359547"/>
            <a:ext cx="2018026" cy="2286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fr-FR" sz="12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+Afficher ()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705987" y="4527550"/>
            <a:ext cx="2018026" cy="2286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fr-FR" sz="12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+Afficher ()</a:t>
            </a:r>
          </a:p>
        </p:txBody>
      </p:sp>
      <p:cxnSp>
        <p:nvCxnSpPr>
          <p:cNvPr id="6" name="Connecteur droit avec flèche 5"/>
          <p:cNvCxnSpPr>
            <a:stCxn id="12303" idx="0"/>
            <a:endCxn id="12306" idx="2"/>
          </p:cNvCxnSpPr>
          <p:nvPr/>
        </p:nvCxnSpPr>
        <p:spPr>
          <a:xfrm flipV="1">
            <a:off x="5715000" y="3632598"/>
            <a:ext cx="1" cy="348852"/>
          </a:xfrm>
          <a:prstGeom prst="straightConnector1">
            <a:avLst/>
          </a:prstGeom>
          <a:ln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12306" idx="0"/>
            <a:endCxn id="12309" idx="2"/>
          </p:cNvCxnSpPr>
          <p:nvPr/>
        </p:nvCxnSpPr>
        <p:spPr>
          <a:xfrm flipV="1">
            <a:off x="5715001" y="2686050"/>
            <a:ext cx="0" cy="311944"/>
          </a:xfrm>
          <a:prstGeom prst="straightConnector1">
            <a:avLst/>
          </a:prstGeom>
          <a:ln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6894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Polymorphisme - Exemple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z="2000" dirty="0"/>
              <a:t>Dans l’exemple précédent, la fonction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</a:rPr>
              <a:t>Afficher</a:t>
            </a:r>
            <a:r>
              <a:rPr lang="fr-FR" sz="2000" dirty="0"/>
              <a:t> doit être virtuelle dans toutes les classes de la hiérarchie</a:t>
            </a:r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endParaRPr lang="fr-FR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13318" name="AutoShape 4"/>
          <p:cNvSpPr>
            <a:spLocks noChangeArrowheads="1"/>
          </p:cNvSpPr>
          <p:nvPr/>
        </p:nvSpPr>
        <p:spPr bwMode="auto">
          <a:xfrm>
            <a:off x="2286000" y="1721480"/>
            <a:ext cx="2286000" cy="1057275"/>
          </a:xfrm>
          <a:prstGeom prst="roundRect">
            <a:avLst>
              <a:gd name="adj" fmla="val 4567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19" name="AutoShape 5"/>
          <p:cNvSpPr>
            <a:spLocks noChangeArrowheads="1"/>
          </p:cNvSpPr>
          <p:nvPr/>
        </p:nvSpPr>
        <p:spPr bwMode="auto">
          <a:xfrm>
            <a:off x="3061804" y="2653740"/>
            <a:ext cx="2881795" cy="1228725"/>
          </a:xfrm>
          <a:prstGeom prst="roundRect">
            <a:avLst>
              <a:gd name="adj" fmla="val 4158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         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20" name="AutoShape 6"/>
          <p:cNvSpPr>
            <a:spLocks noChangeArrowheads="1"/>
          </p:cNvSpPr>
          <p:nvPr/>
        </p:nvSpPr>
        <p:spPr bwMode="auto">
          <a:xfrm>
            <a:off x="3886200" y="3725302"/>
            <a:ext cx="2881794" cy="1228725"/>
          </a:xfrm>
          <a:prstGeom prst="roundRect">
            <a:avLst>
              <a:gd name="adj" fmla="val 5321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CObjetPlein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         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286000" y="1721480"/>
            <a:ext cx="1238250" cy="1057275"/>
          </a:xfrm>
          <a:prstGeom prst="roundRect">
            <a:avLst>
              <a:gd name="adj" fmla="val 9972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noProof="1"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noProof="1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fr-FR" sz="1100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061804" y="2653740"/>
            <a:ext cx="1562100" cy="1228725"/>
          </a:xfrm>
          <a:prstGeom prst="roundRect">
            <a:avLst>
              <a:gd name="adj" fmla="val 4287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noProof="1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fr-FR" sz="1100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3886200" y="3725303"/>
            <a:ext cx="1295400" cy="1228724"/>
          </a:xfrm>
          <a:prstGeom prst="roundRect">
            <a:avLst>
              <a:gd name="adj" fmla="val 5011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noProof="1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fr-FR" sz="1100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6" name="Rectangle à coins arrondis 15">
            <a:hlinkClick r:id="rId5" action="ppaction://hlinkfile"/>
          </p:cNvPr>
          <p:cNvSpPr/>
          <p:nvPr/>
        </p:nvSpPr>
        <p:spPr>
          <a:xfrm>
            <a:off x="6339757" y="1919801"/>
            <a:ext cx="2133600" cy="3238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le programme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2170280" y="4228423"/>
            <a:ext cx="1469690" cy="340519"/>
            <a:chOff x="6924216" y="3163490"/>
            <a:chExt cx="1469690" cy="340519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6924216" y="3163490"/>
              <a:ext cx="1469690" cy="340519"/>
            </a:xfrm>
            <a:prstGeom prst="wedgeRoundRectCallout">
              <a:avLst>
                <a:gd name="adj1" fmla="val 41269"/>
                <a:gd name="adj2" fmla="val -202292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/>
                <a:t>Non obligatoire</a:t>
              </a:r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6924216" y="3163490"/>
              <a:ext cx="1469690" cy="340519"/>
            </a:xfrm>
            <a:prstGeom prst="wedgeRoundRectCallout">
              <a:avLst>
                <a:gd name="adj1" fmla="val 78897"/>
                <a:gd name="adj2" fmla="val 80780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/>
                <a:t>Non obligatoire</a:t>
              </a:r>
            </a:p>
          </p:txBody>
        </p:sp>
      </p:grpSp>
      <p:sp>
        <p:nvSpPr>
          <p:cNvPr id="18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7" name="Clash Defia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0729" y="447666"/>
            <a:ext cx="487363" cy="487363"/>
          </a:xfrm>
          <a:prstGeom prst="rect">
            <a:avLst/>
          </a:prstGeom>
        </p:spPr>
      </p:pic>
      <p:sp>
        <p:nvSpPr>
          <p:cNvPr id="19" name="AutoShape 5">
            <a:extLst>
              <a:ext uri="{FF2B5EF4-FFF2-40B4-BE49-F238E27FC236}">
                <a16:creationId xmlns:a16="http://schemas.microsoft.com/office/drawing/2014/main" id="{5C7CE8E7-B8B4-4BB9-B591-9737315F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804" y="2653740"/>
            <a:ext cx="2881794" cy="1228725"/>
          </a:xfrm>
          <a:prstGeom prst="roundRect">
            <a:avLst>
              <a:gd name="adj" fmla="val 3770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noProof="1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                override</a:t>
            </a:r>
            <a:r>
              <a:rPr lang="fr-FR" sz="1100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3CE29048-C6B8-4261-B1C3-596808449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199" y="3725302"/>
            <a:ext cx="2667001" cy="1228724"/>
          </a:xfrm>
          <a:prstGeom prst="roundRect">
            <a:avLst>
              <a:gd name="adj" fmla="val 5011"/>
            </a:avLst>
          </a:prstGeom>
          <a:noFill/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noProof="1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                override</a:t>
            </a:r>
            <a:r>
              <a:rPr lang="fr-FR" sz="1100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</a:p>
          <a:p>
            <a:endParaRPr lang="fr-FR" sz="1100" noProof="1">
              <a:solidFill>
                <a:srgbClr val="0000FF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B5E4BAD-5710-4054-916A-672195F7AE30}"/>
              </a:ext>
            </a:extLst>
          </p:cNvPr>
          <p:cNvGrpSpPr/>
          <p:nvPr/>
        </p:nvGrpSpPr>
        <p:grpSpPr>
          <a:xfrm>
            <a:off x="6553200" y="3224851"/>
            <a:ext cx="1743627" cy="578882"/>
            <a:chOff x="6650279" y="3044310"/>
            <a:chExt cx="1743627" cy="578882"/>
          </a:xfrm>
        </p:grpSpPr>
        <p:sp>
          <p:nvSpPr>
            <p:cNvPr id="22" name="Rectangle à coins arrondis 4">
              <a:extLst>
                <a:ext uri="{FF2B5EF4-FFF2-40B4-BE49-F238E27FC236}">
                  <a16:creationId xmlns:a16="http://schemas.microsoft.com/office/drawing/2014/main" id="{45CCB02F-8E29-49F5-A92E-8C865670E9E1}"/>
                </a:ext>
              </a:extLst>
            </p:cNvPr>
            <p:cNvSpPr/>
            <p:nvPr/>
          </p:nvSpPr>
          <p:spPr>
            <a:xfrm>
              <a:off x="6650279" y="3163490"/>
              <a:ext cx="1743627" cy="340519"/>
            </a:xfrm>
            <a:prstGeom prst="wedgeRoundRectCallout">
              <a:avLst>
                <a:gd name="adj1" fmla="val -89884"/>
                <a:gd name="adj2" fmla="val 26886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/>
                <a:t>Non obligatoire</a:t>
              </a:r>
            </a:p>
          </p:txBody>
        </p:sp>
        <p:sp>
          <p:nvSpPr>
            <p:cNvPr id="23" name="Rectangle à coins arrondis 16">
              <a:extLst>
                <a:ext uri="{FF2B5EF4-FFF2-40B4-BE49-F238E27FC236}">
                  <a16:creationId xmlns:a16="http://schemas.microsoft.com/office/drawing/2014/main" id="{5F7794E1-2D57-4376-BF91-1606C2981966}"/>
                </a:ext>
              </a:extLst>
            </p:cNvPr>
            <p:cNvSpPr/>
            <p:nvPr/>
          </p:nvSpPr>
          <p:spPr>
            <a:xfrm>
              <a:off x="6650279" y="3044310"/>
              <a:ext cx="1743627" cy="578882"/>
            </a:xfrm>
            <a:prstGeom prst="wedgeRoundRectCallout">
              <a:avLst>
                <a:gd name="adj1" fmla="val -64415"/>
                <a:gd name="adj2" fmla="val 184271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fr-FR" sz="1400" dirty="0"/>
                <a:t>Non obligatoire, mais recommandé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4219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755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200" dirty="0"/>
              <a:t>Polymorphisme </a:t>
            </a:r>
            <a:r>
              <a:rPr lang="fr-FR" sz="2800" dirty="0"/>
              <a:t>– règle de bonne conduite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endParaRPr lang="fr-FR" sz="2400" dirty="0"/>
          </a:p>
          <a:p>
            <a:pPr eaLnBrk="1" hangingPunct="1">
              <a:defRPr/>
            </a:pPr>
            <a:r>
              <a:rPr lang="fr-FR" sz="2400" dirty="0"/>
              <a:t>Toute fonction destinée à être redéfinie</a:t>
            </a:r>
          </a:p>
          <a:p>
            <a:pPr marL="0" indent="0" eaLnBrk="1" hangingPunct="1">
              <a:buNone/>
              <a:defRPr/>
            </a:pP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50000"/>
                  </a:srgbClr>
                </a:outerShdw>
              </a:effectLst>
            </a:endParaRPr>
          </a:p>
          <a:p>
            <a:pPr marL="0" indent="0" algn="ctr" eaLnBrk="1" hangingPunct="1">
              <a:buNone/>
              <a:defRPr/>
            </a:pPr>
            <a:r>
              <a:rPr lang="fr-FR" sz="4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Doit être virtuelle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Déclaration et définition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7983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lang="fr-FR" kern="0" dirty="0">
                <a:solidFill>
                  <a:srgbClr val="EFFAFF"/>
                </a:solidFill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transtypage ?</a:t>
            </a:r>
          </a:p>
          <a:p>
            <a:pPr lvl="1"/>
            <a:r>
              <a:rPr lang="fr-FR" dirty="0"/>
              <a:t>C’est un type déguisé</a:t>
            </a:r>
          </a:p>
          <a:p>
            <a:pPr lvl="1"/>
            <a:r>
              <a:rPr lang="fr-FR" dirty="0"/>
              <a:t>C’est un type que l’on utilise comme étant un autre type.</a:t>
            </a:r>
          </a:p>
          <a:p>
            <a:pPr lvl="1"/>
            <a:r>
              <a:rPr lang="fr-FR" dirty="0"/>
              <a:t>C’est un objet que l’on utilise comme s’il était d’un autre type que le sien</a:t>
            </a:r>
          </a:p>
          <a:p>
            <a:pPr lvl="1"/>
            <a:r>
              <a:rPr lang="fr-FR" dirty="0"/>
              <a:t>C’est la conversion d’un type vers un autre.</a:t>
            </a:r>
          </a:p>
          <a:p>
            <a:pPr lvl="1"/>
            <a:r>
              <a:rPr lang="fr-FR" dirty="0"/>
              <a:t>C’est la conversion d’un objet d’un type en un objet d’un autre type.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1/4</a:t>
            </a:r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4" showWhenStopped="0">
                <p:cTn id="6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lang="fr-FR" kern="0" dirty="0">
                <a:solidFill>
                  <a:srgbClr val="EFFAFF"/>
                </a:solidFill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transtypage ascendant ?</a:t>
            </a:r>
          </a:p>
          <a:p>
            <a:pPr lvl="1"/>
            <a:r>
              <a:rPr lang="fr-FR" dirty="0"/>
              <a:t>C’est un petit type déguisé</a:t>
            </a:r>
          </a:p>
          <a:p>
            <a:pPr lvl="1"/>
            <a:r>
              <a:rPr lang="fr-FR" dirty="0"/>
              <a:t>C’est un transtypage que l’on réalise d’un type petit vers un type plus grand (au sens du nombre de membres)</a:t>
            </a:r>
          </a:p>
          <a:p>
            <a:pPr lvl="1"/>
            <a:r>
              <a:rPr lang="fr-FR" dirty="0"/>
              <a:t>L’inverse de B</a:t>
            </a:r>
          </a:p>
          <a:p>
            <a:pPr lvl="1"/>
            <a:r>
              <a:rPr lang="fr-FR" dirty="0"/>
              <a:t>C’est un transtypage que l’on réalise d’un type fils vers un type père (au sens de l’héritage)</a:t>
            </a:r>
          </a:p>
          <a:p>
            <a:pPr lvl="1"/>
            <a:r>
              <a:rPr lang="fr-FR" dirty="0"/>
              <a:t>L’inverse de D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31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fr-FR" kern="0" dirty="0">
                <a:solidFill>
                  <a:srgbClr val="EFFAFF"/>
                </a:solidFill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polymorphisme ?</a:t>
            </a:r>
          </a:p>
          <a:p>
            <a:pPr lvl="1"/>
            <a:r>
              <a:rPr lang="fr-FR" dirty="0"/>
              <a:t>C’est une activité sportive</a:t>
            </a:r>
          </a:p>
          <a:p>
            <a:pPr lvl="1"/>
            <a:r>
              <a:rPr lang="fr-FR" dirty="0"/>
              <a:t>C’est l’utilisation d’objets de différents types par une interface commune.</a:t>
            </a:r>
          </a:p>
          <a:p>
            <a:pPr lvl="1"/>
            <a:r>
              <a:rPr lang="fr-FR" dirty="0"/>
              <a:t>C’est l’utilisation d’objets de différents types d’une même hiérarchie par une interface commune </a:t>
            </a:r>
          </a:p>
          <a:p>
            <a:pPr lvl="1"/>
            <a:r>
              <a:rPr lang="fr-FR" dirty="0"/>
              <a:t>C’est l’utilisation d’objets de différents types d’une même hiérarchie par une interface commune définie dans les classes de bases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8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>
              <a:buClr>
                <a:srgbClr val="EFFAFF">
                  <a:lumMod val="50000"/>
                </a:srgbClr>
              </a:buClr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fr-FR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fr-FR" kern="0" dirty="0">
                <a:solidFill>
                  <a:srgbClr val="EFFAFF"/>
                </a:solidFill>
              </a:rPr>
              <a:t>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Comment définit-on l’interface du polymorphisme ?</a:t>
            </a:r>
          </a:p>
          <a:p>
            <a:pPr lvl="1"/>
            <a:r>
              <a:rPr lang="fr-FR" dirty="0"/>
              <a:t>A l’aide du mot clé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fr-FR" dirty="0"/>
              <a:t>.</a:t>
            </a:r>
            <a:endParaRPr lang="fr-FR" b="1" kern="1200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dirty="0"/>
              <a:t>A l’aide de fonctions déclarées virtuelles uniquement dans la classe mère.</a:t>
            </a:r>
          </a:p>
          <a:p>
            <a:pPr lvl="1"/>
            <a:r>
              <a:rPr lang="fr-FR" dirty="0"/>
              <a:t>A l’aide de fonctions déclarées virtuelles dans la classe mère ET la classe fille. </a:t>
            </a:r>
          </a:p>
          <a:p>
            <a:pPr lvl="1"/>
            <a:r>
              <a:rPr lang="fr-FR" dirty="0"/>
              <a:t>A l’aide de fonctions déclarées virtuelles uniquement dans la classe fille.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4/4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3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« Forcer » le polymorphisme</a:t>
            </a:r>
          </a:p>
        </p:txBody>
      </p:sp>
      <p:sp>
        <p:nvSpPr>
          <p:cNvPr id="419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Reprenons le même exemple</a:t>
            </a:r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2"/>
            <a:endParaRPr lang="fr-FR" sz="1600" dirty="0"/>
          </a:p>
          <a:p>
            <a:pPr eaLnBrk="1" hangingPunct="1"/>
            <a:endParaRPr lang="fr-FR" sz="2400" dirty="0"/>
          </a:p>
          <a:p>
            <a:pPr eaLnBrk="1" hangingPunct="1"/>
            <a:endParaRPr lang="fr-FR" sz="2400" dirty="0"/>
          </a:p>
          <a:p>
            <a:pPr eaLnBrk="1" hangingPunct="1"/>
            <a:endParaRPr lang="fr-FR" sz="2400" dirty="0"/>
          </a:p>
          <a:p>
            <a:pPr lvl="1" eaLnBrk="1" hangingPunct="1"/>
            <a:r>
              <a:rPr lang="fr-FR" sz="2000" dirty="0"/>
              <a:t>Un mécanisme du C++ permet d’interdire l’instanciation de certaines classes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25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chemeClr val="bg2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Règle de bonne conduite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Classes abstraites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2" name="Groupe 37"/>
          <p:cNvGrpSpPr>
            <a:grpSpLocks/>
          </p:cNvGrpSpPr>
          <p:nvPr/>
        </p:nvGrpSpPr>
        <p:grpSpPr bwMode="auto">
          <a:xfrm>
            <a:off x="2819400" y="1504950"/>
            <a:ext cx="1981200" cy="2743200"/>
            <a:chOff x="3314699" y="3073400"/>
            <a:chExt cx="2514601" cy="3657600"/>
          </a:xfrm>
        </p:grpSpPr>
        <p:cxnSp>
          <p:nvCxnSpPr>
            <p:cNvPr id="16394" name="AutoShape 4"/>
            <p:cNvCxnSpPr>
              <a:cxnSpLocks noChangeShapeType="1"/>
              <a:stCxn id="16402" idx="0"/>
              <a:endCxn id="16405" idx="2"/>
            </p:cNvCxnSpPr>
            <p:nvPr/>
          </p:nvCxnSpPr>
          <p:spPr bwMode="auto">
            <a:xfrm rot="16200000" flipV="1">
              <a:off x="4414639" y="4297163"/>
              <a:ext cx="314325" cy="397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95" name="AutoShape 7"/>
            <p:cNvCxnSpPr>
              <a:cxnSpLocks noChangeShapeType="1"/>
              <a:stCxn id="16399" idx="0"/>
              <a:endCxn id="16402" idx="2"/>
            </p:cNvCxnSpPr>
            <p:nvPr/>
          </p:nvCxnSpPr>
          <p:spPr bwMode="auto">
            <a:xfrm rot="16200000" flipV="1">
              <a:off x="4390233" y="5482431"/>
              <a:ext cx="363536" cy="1"/>
            </a:xfrm>
            <a:prstGeom prst="bentConnector3">
              <a:avLst>
                <a:gd name="adj1" fmla="val 50000"/>
              </a:avLst>
            </a:prstGeom>
            <a:ln>
              <a:headEnd/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396" name="Groupe 10"/>
            <p:cNvGrpSpPr>
              <a:grpSpLocks/>
            </p:cNvGrpSpPr>
            <p:nvPr/>
          </p:nvGrpSpPr>
          <p:grpSpPr bwMode="auto">
            <a:xfrm>
              <a:off x="3314699" y="3073400"/>
              <a:ext cx="2514601" cy="1066800"/>
              <a:chOff x="3581399" y="3225800"/>
              <a:chExt cx="2515395" cy="1066800"/>
            </a:xfrm>
          </p:grpSpPr>
          <p:sp>
            <p:nvSpPr>
              <p:cNvPr id="16405" name="Rectangle 10"/>
              <p:cNvSpPr>
                <a:spLocks noChangeArrowheads="1"/>
              </p:cNvSpPr>
              <p:nvPr/>
            </p:nvSpPr>
            <p:spPr bwMode="auto">
              <a:xfrm>
                <a:off x="3581399" y="3225800"/>
                <a:ext cx="2514599" cy="1066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dirty="0" err="1"/>
                  <a:t>CObjetGraphique</a:t>
                </a:r>
                <a:endParaRPr lang="fr-FR" sz="1200" dirty="0"/>
              </a:p>
              <a:p>
                <a:pPr algn="ctr"/>
                <a:r>
                  <a:rPr lang="fr-FR" sz="1200" dirty="0"/>
                  <a:t>#position</a:t>
                </a:r>
              </a:p>
              <a:p>
                <a:pPr algn="ctr"/>
                <a:r>
                  <a:rPr lang="fr-FR" sz="1200" dirty="0"/>
                  <a:t>#couleur</a:t>
                </a:r>
              </a:p>
              <a:p>
                <a:pPr algn="ctr"/>
                <a:r>
                  <a:rPr lang="fr-FR" sz="1200" i="1" dirty="0"/>
                  <a:t>+Afficher()</a:t>
                </a:r>
              </a:p>
            </p:txBody>
          </p:sp>
          <p:sp>
            <p:nvSpPr>
              <p:cNvPr id="16406" name="Line 11"/>
              <p:cNvSpPr>
                <a:spLocks noChangeShapeType="1"/>
              </p:cNvSpPr>
              <p:nvPr/>
            </p:nvSpPr>
            <p:spPr bwMode="auto">
              <a:xfrm>
                <a:off x="3582194" y="3530600"/>
                <a:ext cx="2514600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  <p:sp>
            <p:nvSpPr>
              <p:cNvPr id="16407" name="Line 11"/>
              <p:cNvSpPr>
                <a:spLocks noChangeShapeType="1"/>
              </p:cNvSpPr>
              <p:nvPr/>
            </p:nvSpPr>
            <p:spPr bwMode="auto">
              <a:xfrm>
                <a:off x="3582193" y="3987800"/>
                <a:ext cx="2514599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16397" name="Groupe 14"/>
            <p:cNvGrpSpPr>
              <a:grpSpLocks/>
            </p:cNvGrpSpPr>
            <p:nvPr/>
          </p:nvGrpSpPr>
          <p:grpSpPr bwMode="auto">
            <a:xfrm>
              <a:off x="3314700" y="4454525"/>
              <a:ext cx="2514600" cy="846138"/>
              <a:chOff x="628650" y="4716462"/>
              <a:chExt cx="2514601" cy="846137"/>
            </a:xfrm>
          </p:grpSpPr>
          <p:sp>
            <p:nvSpPr>
              <p:cNvPr id="16402" name="Rectangle 13"/>
              <p:cNvSpPr>
                <a:spLocks noChangeArrowheads="1"/>
              </p:cNvSpPr>
              <p:nvPr/>
            </p:nvSpPr>
            <p:spPr bwMode="auto">
              <a:xfrm>
                <a:off x="628650" y="4716462"/>
                <a:ext cx="2514600" cy="846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dirty="0" err="1"/>
                  <a:t>CObjetPlein</a:t>
                </a:r>
                <a:endParaRPr lang="fr-FR" sz="1200" dirty="0"/>
              </a:p>
              <a:p>
                <a:pPr algn="ctr"/>
                <a:r>
                  <a:rPr lang="fr-FR" sz="1200" dirty="0"/>
                  <a:t>#couleur de remplissage</a:t>
                </a:r>
              </a:p>
              <a:p>
                <a:pPr algn="ctr"/>
                <a:r>
                  <a:rPr lang="fr-FR" sz="1200" i="1" dirty="0"/>
                  <a:t>+Afficher ()</a:t>
                </a:r>
              </a:p>
            </p:txBody>
          </p:sp>
          <p:sp>
            <p:nvSpPr>
              <p:cNvPr id="16403" name="Line 14"/>
              <p:cNvSpPr>
                <a:spLocks noChangeShapeType="1"/>
              </p:cNvSpPr>
              <p:nvPr/>
            </p:nvSpPr>
            <p:spPr bwMode="auto">
              <a:xfrm>
                <a:off x="628650" y="5029201"/>
                <a:ext cx="2514600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  <p:sp>
            <p:nvSpPr>
              <p:cNvPr id="16404" name="Line 14"/>
              <p:cNvSpPr>
                <a:spLocks noChangeShapeType="1"/>
              </p:cNvSpPr>
              <p:nvPr/>
            </p:nvSpPr>
            <p:spPr bwMode="auto">
              <a:xfrm>
                <a:off x="628651" y="5257800"/>
                <a:ext cx="2514600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  <p:grpSp>
          <p:nvGrpSpPr>
            <p:cNvPr id="16398" name="Groupe 18"/>
            <p:cNvGrpSpPr>
              <a:grpSpLocks/>
            </p:cNvGrpSpPr>
            <p:nvPr/>
          </p:nvGrpSpPr>
          <p:grpSpPr bwMode="auto">
            <a:xfrm>
              <a:off x="3314700" y="5664200"/>
              <a:ext cx="2514600" cy="1066800"/>
              <a:chOff x="228600" y="6045200"/>
              <a:chExt cx="2514600" cy="1066800"/>
            </a:xfrm>
          </p:grpSpPr>
          <p:sp>
            <p:nvSpPr>
              <p:cNvPr id="16399" name="Rectangle 22"/>
              <p:cNvSpPr>
                <a:spLocks noChangeArrowheads="1"/>
              </p:cNvSpPr>
              <p:nvPr/>
            </p:nvSpPr>
            <p:spPr bwMode="auto">
              <a:xfrm>
                <a:off x="228600" y="6045200"/>
                <a:ext cx="2514600" cy="10668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/>
                  <a:t>CPolygone</a:t>
                </a:r>
              </a:p>
              <a:p>
                <a:pPr algn="ctr"/>
                <a:r>
                  <a:rPr lang="fr-FR" sz="1200"/>
                  <a:t>-points</a:t>
                </a:r>
              </a:p>
              <a:p>
                <a:pPr algn="ctr"/>
                <a:r>
                  <a:rPr lang="fr-FR" sz="1200"/>
                  <a:t>-nombre de points</a:t>
                </a:r>
              </a:p>
              <a:p>
                <a:pPr algn="ctr"/>
                <a:r>
                  <a:rPr lang="fr-FR" sz="1200" i="1"/>
                  <a:t>+Afficher ()</a:t>
                </a:r>
              </a:p>
            </p:txBody>
          </p:sp>
          <p:sp>
            <p:nvSpPr>
              <p:cNvPr id="16400" name="Line 23"/>
              <p:cNvSpPr>
                <a:spLocks noChangeShapeType="1"/>
              </p:cNvSpPr>
              <p:nvPr/>
            </p:nvSpPr>
            <p:spPr bwMode="auto">
              <a:xfrm>
                <a:off x="228600" y="6350000"/>
                <a:ext cx="2514600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  <p:sp>
            <p:nvSpPr>
              <p:cNvPr id="16401" name="Line 23"/>
              <p:cNvSpPr>
                <a:spLocks noChangeShapeType="1"/>
              </p:cNvSpPr>
              <p:nvPr/>
            </p:nvSpPr>
            <p:spPr bwMode="auto">
              <a:xfrm>
                <a:off x="228600" y="6807200"/>
                <a:ext cx="2514600" cy="0"/>
              </a:xfrm>
              <a:prstGeom prst="line">
                <a:avLst/>
              </a:prstGeom>
              <a:solidFill>
                <a:schemeClr val="lt2"/>
              </a:solidFill>
              <a:ln>
                <a:solidFill>
                  <a:schemeClr val="bg2"/>
                </a:solidFill>
                <a:headEnd/>
                <a:tailEnd/>
              </a:ln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fr-FR" sz="1400"/>
              </a:p>
            </p:txBody>
          </p:sp>
        </p:grpSp>
      </p:grp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5248564" y="1504950"/>
            <a:ext cx="3362036" cy="729854"/>
          </a:xfrm>
          <a:prstGeom prst="wedgeRoundRectCallout">
            <a:avLst>
              <a:gd name="adj1" fmla="val -63819"/>
              <a:gd name="adj2" fmla="val -34032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Un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itchFamily="49" charset="0"/>
              </a:rPr>
              <a:t>CObjetGraphique</a:t>
            </a:r>
            <a:r>
              <a:rPr lang="fr-FR" sz="1200" dirty="0">
                <a:solidFill>
                  <a:srgbClr val="2B91AF"/>
                </a:solidFill>
              </a:rPr>
              <a:t> </a:t>
            </a:r>
            <a:r>
              <a:rPr lang="fr-FR" sz="1200" dirty="0"/>
              <a:t>n’a pas d’existence réelle. Il n’existe que parce qu’il est un segment, un cercle, etc…</a:t>
            </a: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5248564" y="2540794"/>
            <a:ext cx="3362036" cy="341710"/>
          </a:xfrm>
          <a:prstGeom prst="wedgeRoundRectCallout">
            <a:avLst>
              <a:gd name="adj1" fmla="val -63819"/>
              <a:gd name="adj2" fmla="val -15940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De même pour un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itchFamily="49" charset="0"/>
              </a:rPr>
              <a:t>CObjetPlein</a:t>
            </a:r>
            <a:endParaRPr lang="fr-FR" sz="1200" b="1" dirty="0">
              <a:solidFill>
                <a:schemeClr val="bg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5248564" y="3449240"/>
            <a:ext cx="3362036" cy="341710"/>
          </a:xfrm>
          <a:prstGeom prst="wedgeRoundRectCallout">
            <a:avLst>
              <a:gd name="adj1" fmla="val -63819"/>
              <a:gd name="adj2" fmla="val -15940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En revanche, un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itchFamily="49" charset="0"/>
              </a:rPr>
              <a:t>CPolygone</a:t>
            </a:r>
            <a:r>
              <a:rPr lang="fr-FR" sz="1200" dirty="0">
                <a:solidFill>
                  <a:srgbClr val="2B91AF"/>
                </a:solidFill>
              </a:rPr>
              <a:t> </a:t>
            </a:r>
            <a:r>
              <a:rPr lang="fr-FR" sz="1200" dirty="0"/>
              <a:t>peut exister.</a:t>
            </a:r>
            <a:endParaRPr lang="fr-FR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9599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Classes abstraites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Classe abstraite </a:t>
            </a:r>
            <a:r>
              <a:rPr lang="fr-FR" dirty="0"/>
              <a:t>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Ne peut être instanciée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Destinée à être dérivée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Contient au moins une fonction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virtuelle pure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Fonction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virtuelle pure </a:t>
            </a:r>
            <a:r>
              <a:rPr lang="fr-FR" dirty="0"/>
              <a:t>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Rend la classe abstraite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Doit être redéfinie dans les classes filles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dirty="0"/>
              <a:t>En fonction virtuelle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dirty="0"/>
              <a:t>Rend la classe fille </a:t>
            </a:r>
            <a:r>
              <a:rPr lang="fr-FR" dirty="0" err="1"/>
              <a:t>instanciable</a:t>
            </a:r>
            <a:endParaRPr lang="fr-F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Déclaration par </a:t>
            </a:r>
          </a:p>
          <a:p>
            <a:pPr lvl="2">
              <a:lnSpc>
                <a:spcPct val="90000"/>
              </a:lnSpc>
              <a:defRPr/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virtual</a:t>
            </a:r>
            <a:r>
              <a:rPr lang="fr-FR" b="1" noProof="1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fr-FR" b="1" i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[Prototype de fonction]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  <a:cs typeface="Courier New" pitchFamily="49" charset="0"/>
              </a:rPr>
              <a:t>=0</a:t>
            </a:r>
            <a:r>
              <a:rPr lang="fr-FR" b="1" noProof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fr-FR" b="1" dirty="0">
              <a:solidFill>
                <a:srgbClr val="DCDCD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Introduction</a:t>
            </a:r>
          </a:p>
          <a:p>
            <a:pPr lvl="2"/>
            <a:r>
              <a:rPr lang="fr-FR" sz="800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</a:t>
            </a:r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0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Classes abstraites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Rendre une classe abstraite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Choisir les fonctions qui doivent obligatoirement être redéfinies dans les classes filles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dirty="0"/>
              <a:t>Les déclarer comme virtuelles pures</a:t>
            </a:r>
          </a:p>
          <a:p>
            <a:pPr eaLnBrk="1" hangingPunct="1">
              <a:lnSpc>
                <a:spcPct val="90000"/>
              </a:lnSpc>
              <a:defRPr/>
            </a:pPr>
            <a:endParaRPr lang="fr-FR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FR" dirty="0"/>
              <a:t>Les fonctions virtuelles pures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Définissent une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interface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dirty="0"/>
              <a:t>unifiée de manipulation des classes filles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dirty="0"/>
              <a:t>Peuvent avoir un corps dans la classe mère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dirty="0"/>
              <a:t>Permet  la réutilisation du code commun à toutes les classes filles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7519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Classes abstraites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Déf. et f. virtuelle pure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19461" name="AutoShape 4"/>
          <p:cNvSpPr>
            <a:spLocks noChangeArrowheads="1"/>
          </p:cNvSpPr>
          <p:nvPr/>
        </p:nvSpPr>
        <p:spPr bwMode="auto">
          <a:xfrm>
            <a:off x="2358126" y="1085850"/>
            <a:ext cx="2590800" cy="1071563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 =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3845" name="AutoShape 5"/>
          <p:cNvSpPr>
            <a:spLocks noChangeArrowheads="1"/>
          </p:cNvSpPr>
          <p:nvPr/>
        </p:nvSpPr>
        <p:spPr bwMode="auto">
          <a:xfrm>
            <a:off x="2358126" y="2256678"/>
            <a:ext cx="2575824" cy="1279478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CObjetPlein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3846" name="AutoShape 6"/>
          <p:cNvSpPr>
            <a:spLocks noChangeArrowheads="1"/>
          </p:cNvSpPr>
          <p:nvPr/>
        </p:nvSpPr>
        <p:spPr bwMode="auto">
          <a:xfrm>
            <a:off x="2377176" y="3635422"/>
            <a:ext cx="2575824" cy="1279478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CCercle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CObjetPlein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Afficher()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3847" name="AutoShape 7"/>
          <p:cNvSpPr>
            <a:spLocks noChangeArrowheads="1"/>
          </p:cNvSpPr>
          <p:nvPr/>
        </p:nvSpPr>
        <p:spPr bwMode="auto">
          <a:xfrm>
            <a:off x="5029200" y="1200150"/>
            <a:ext cx="4073397" cy="514350"/>
          </a:xfrm>
          <a:prstGeom prst="wedgeRoundRectCallout">
            <a:avLst>
              <a:gd name="adj1" fmla="val -52818"/>
              <a:gd name="adj2" fmla="val 75438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fr-FR" sz="1200" dirty="0"/>
              <a:t>Le </a:t>
            </a:r>
            <a:r>
              <a:rPr lang="fr-FR" sz="1200" b="1" dirty="0">
                <a:latin typeface="Courier New" pitchFamily="49" charset="0"/>
              </a:rPr>
              <a:t>=0</a:t>
            </a:r>
            <a:r>
              <a:rPr lang="fr-FR" sz="1200" dirty="0"/>
              <a:t> déclare que la fonction est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virtuelle pure</a:t>
            </a:r>
            <a:r>
              <a:rPr lang="fr-FR" sz="1200" dirty="0"/>
              <a:t>. La classe devient donc 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abstraite</a:t>
            </a:r>
            <a:r>
              <a:rPr lang="fr-FR" sz="1200" dirty="0"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sz="1200" dirty="0"/>
              <a:t>(non </a:t>
            </a:r>
            <a:r>
              <a:rPr lang="fr-FR" sz="1200" dirty="0" err="1"/>
              <a:t>instanciable</a:t>
            </a:r>
            <a:r>
              <a:rPr lang="fr-FR" sz="1200" dirty="0"/>
              <a:t>)</a:t>
            </a:r>
            <a:endParaRPr lang="fr-FR" sz="1200" b="1" dirty="0">
              <a:latin typeface="Courier New" pitchFamily="49" charset="0"/>
            </a:endParaRPr>
          </a:p>
        </p:txBody>
      </p:sp>
      <p:sp>
        <p:nvSpPr>
          <p:cNvPr id="163848" name="AutoShape 8"/>
          <p:cNvSpPr>
            <a:spLocks noChangeArrowheads="1"/>
          </p:cNvSpPr>
          <p:nvPr/>
        </p:nvSpPr>
        <p:spPr bwMode="auto">
          <a:xfrm>
            <a:off x="5029200" y="1885950"/>
            <a:ext cx="4073397" cy="628650"/>
          </a:xfrm>
          <a:prstGeom prst="wedgeRoundRectCallout">
            <a:avLst>
              <a:gd name="adj1" fmla="val -54289"/>
              <a:gd name="adj2" fmla="val 164420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La fonction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Afficher</a:t>
            </a:r>
            <a:r>
              <a:rPr lang="fr-FR" sz="1200" dirty="0"/>
              <a:t> n’est toujours pas définie dans la classe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CObjetPlein</a:t>
            </a:r>
            <a:r>
              <a:rPr lang="fr-FR" sz="1200" dirty="0"/>
              <a:t>. Cette classe reste donc abstraite.</a:t>
            </a:r>
            <a:endParaRPr lang="fr-FR" sz="1200" b="1" dirty="0">
              <a:latin typeface="Courier New" pitchFamily="49" charset="0"/>
            </a:endParaRPr>
          </a:p>
        </p:txBody>
      </p:sp>
      <p:sp>
        <p:nvSpPr>
          <p:cNvPr id="163849" name="AutoShape 9"/>
          <p:cNvSpPr>
            <a:spLocks noChangeArrowheads="1"/>
          </p:cNvSpPr>
          <p:nvPr/>
        </p:nvSpPr>
        <p:spPr bwMode="auto">
          <a:xfrm>
            <a:off x="5029200" y="2743200"/>
            <a:ext cx="3474368" cy="628650"/>
          </a:xfrm>
          <a:prstGeom prst="wedgeRoundRectCallout">
            <a:avLst>
              <a:gd name="adj1" fmla="val -59235"/>
              <a:gd name="adj2" fmla="val 243064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La fonction </a:t>
            </a:r>
            <a:r>
              <a:rPr lang="fr-F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Afficher</a:t>
            </a:r>
            <a:r>
              <a:rPr lang="fr-FR" sz="1200" dirty="0"/>
              <a:t> est définie dans la classe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CCercle</a:t>
            </a:r>
            <a:r>
              <a:rPr lang="fr-FR" sz="1200" dirty="0"/>
              <a:t>. Elle est donc </a:t>
            </a:r>
            <a:r>
              <a:rPr lang="fr-FR" sz="1200" dirty="0" err="1"/>
              <a:t>instanciable</a:t>
            </a:r>
            <a:r>
              <a:rPr lang="fr-FR" sz="1200" dirty="0"/>
              <a:t> car elle n’a plus de fonction virtuelle pure.</a:t>
            </a:r>
          </a:p>
        </p:txBody>
      </p:sp>
      <p:sp>
        <p:nvSpPr>
          <p:cNvPr id="163850" name="AutoShape 10"/>
          <p:cNvSpPr>
            <a:spLocks noChangeArrowheads="1"/>
          </p:cNvSpPr>
          <p:nvPr/>
        </p:nvSpPr>
        <p:spPr bwMode="auto">
          <a:xfrm>
            <a:off x="5713238" y="3886200"/>
            <a:ext cx="3354562" cy="914400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objg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//Ne compile pas</a:t>
            </a:r>
            <a:endParaRPr lang="fr-FR" sz="11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objp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 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//Ne compile pas</a:t>
            </a:r>
            <a:endParaRPr lang="fr-FR" sz="1100" b="1" i="1" noProof="1">
              <a:solidFill>
                <a:srgbClr val="57A64A"/>
              </a:solidFill>
              <a:latin typeface="consolas" panose="020B0609020204030204" pitchFamily="49" charset="0"/>
            </a:endParaRPr>
          </a:p>
          <a:p>
            <a:r>
              <a:rPr lang="fr-FR" sz="1100" b="1" noProof="1">
                <a:solidFill>
                  <a:srgbClr val="DCDCDC"/>
                </a:solidFill>
                <a:latin typeface="consolas" panose="020B0609020204030204" pitchFamily="49" charset="0"/>
              </a:rPr>
              <a:t>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Cercle</a:t>
            </a:r>
            <a:r>
              <a:rPr lang="fr-FR" sz="1100" b="1" noProof="1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cercle;    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//OK</a:t>
            </a:r>
            <a:endParaRPr lang="fr-FR" sz="1100" b="1" i="1" noProof="1">
              <a:solidFill>
                <a:srgbClr val="57A64A"/>
              </a:solidFill>
              <a:latin typeface="consolas" panose="020B0609020204030204" pitchFamily="49" charset="0"/>
            </a:endParaRP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&amp;cercle;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-&gt;Afficher();   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</a:rPr>
              <a:t>//OK</a:t>
            </a:r>
            <a:endParaRPr lang="fr-FR" sz="1100" b="1" i="1" noProof="1">
              <a:solidFill>
                <a:srgbClr val="57A64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2676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3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3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3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3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3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3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3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3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3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5" grpId="0" animBg="1"/>
      <p:bldP spid="163846" grpId="0" animBg="1"/>
      <p:bldP spid="163847" grpId="0" animBg="1"/>
      <p:bldP spid="163848" grpId="0" animBg="1"/>
      <p:bldP spid="1638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200" dirty="0"/>
              <a:t>Classe abstraite ou classe « normale » ?</a:t>
            </a:r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Différences</a:t>
            </a:r>
          </a:p>
          <a:p>
            <a:pPr lvl="1" eaLnBrk="1" hangingPunct="1"/>
            <a:r>
              <a:rPr lang="fr-FR" dirty="0"/>
              <a:t>Techniquement : aucune</a:t>
            </a:r>
          </a:p>
          <a:p>
            <a:pPr lvl="1" eaLnBrk="1" hangingPunct="1"/>
            <a:r>
              <a:rPr lang="fr-FR" dirty="0"/>
              <a:t>Conceptuellement</a:t>
            </a:r>
          </a:p>
          <a:p>
            <a:pPr lvl="2" eaLnBrk="1" hangingPunct="1"/>
            <a:r>
              <a:rPr lang="fr-FR" dirty="0"/>
              <a:t>classe abstraite spécifie une interface à respecter</a:t>
            </a:r>
          </a:p>
          <a:p>
            <a:pPr eaLnBrk="1" hangingPunct="1"/>
            <a:endParaRPr lang="fr-FR" dirty="0"/>
          </a:p>
          <a:p>
            <a:pPr eaLnBrk="1" hangingPunct="1"/>
            <a:r>
              <a:rPr lang="fr-FR" dirty="0"/>
              <a:t>Classes abstraites</a:t>
            </a:r>
          </a:p>
          <a:p>
            <a:pPr lvl="1" eaLnBrk="1" hangingPunct="1"/>
            <a:r>
              <a:rPr lang="fr-FR" dirty="0"/>
              <a:t>Garde fou du développeur</a:t>
            </a:r>
          </a:p>
          <a:p>
            <a:pPr lvl="2" eaLnBrk="1" hangingPunct="1"/>
            <a:r>
              <a:rPr lang="fr-FR" dirty="0"/>
              <a:t>Assure le respect de la conception</a:t>
            </a:r>
          </a:p>
          <a:p>
            <a:pPr lvl="1" eaLnBrk="1" hangingPunct="1"/>
            <a:r>
              <a:rPr lang="fr-FR" dirty="0"/>
              <a:t>Retranscription de la conception dans le code</a:t>
            </a:r>
          </a:p>
          <a:p>
            <a:pPr lvl="1" eaLnBrk="1" hangingPunct="1"/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chemeClr val="bg2"/>
                </a:solidFill>
              </a:rPr>
              <a:t>Déf</a:t>
            </a:r>
            <a:r>
              <a:rPr lang="fr-FR" sz="800" dirty="0">
                <a:solidFill>
                  <a:schemeClr val="bg2"/>
                </a:solidFill>
              </a:rPr>
              <a:t>. et f. virtuelle pure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10960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qu’une classe abstraite ?</a:t>
            </a:r>
          </a:p>
          <a:p>
            <a:pPr lvl="1"/>
            <a:r>
              <a:rPr lang="fr-FR" dirty="0"/>
              <a:t>C’est une classe, mais abstraite</a:t>
            </a:r>
          </a:p>
          <a:p>
            <a:pPr lvl="1"/>
            <a:r>
              <a:rPr lang="fr-FR" dirty="0"/>
              <a:t>C’est une classe qui ne peut pas être instanciée, donc ca ne sert à rien.</a:t>
            </a:r>
          </a:p>
          <a:p>
            <a:pPr lvl="1"/>
            <a:r>
              <a:rPr lang="fr-FR" dirty="0"/>
              <a:t>C’est une classe qui ne peut pas être instanciée dont le seul rôle est de forcer les développeurs à la dériver en respectant une interface minimale imposée.</a:t>
            </a:r>
          </a:p>
          <a:p>
            <a:pPr lvl="1"/>
            <a:r>
              <a:rPr lang="fr-FR" dirty="0"/>
              <a:t>C’est un type abstrait de donnée abstrait.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Sondage 1/1</a:t>
            </a:r>
            <a:endParaRPr lang="fr-FR" dirty="0"/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Transtypage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Transtypage ascendant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D’une classe fille vers une classe mère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Automatique</a:t>
            </a:r>
          </a:p>
          <a:p>
            <a:pPr lvl="2">
              <a:lnSpc>
                <a:spcPct val="120000"/>
              </a:lnSpc>
            </a:pP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CUneFille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pUneFille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b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</a:b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CLaMere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pLaMere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pUneFille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lvl="3">
              <a:lnSpc>
                <a:spcPct val="120000"/>
              </a:lnSpc>
            </a:pPr>
            <a:endParaRPr lang="fr-FR" dirty="0"/>
          </a:p>
          <a:p>
            <a:pPr>
              <a:lnSpc>
                <a:spcPct val="120000"/>
              </a:lnSpc>
            </a:pPr>
            <a:r>
              <a:rPr lang="fr-FR" dirty="0"/>
              <a:t>Transtypage descendant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De la classe mère vers une classe fille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Ne peut pas être automatique</a:t>
            </a:r>
          </a:p>
          <a:p>
            <a:pPr lvl="2">
              <a:lnSpc>
                <a:spcPct val="120000"/>
              </a:lnSpc>
            </a:pP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CUneAutreFille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pUneAutreFille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pLaMere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lvl="3">
              <a:lnSpc>
                <a:spcPct val="120000"/>
              </a:lnSpc>
            </a:pPr>
            <a:r>
              <a:rPr lang="fr-FR" dirty="0"/>
              <a:t>La fille a besoin de données que la mère ne peut lui procurer</a:t>
            </a:r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40</a:t>
            </a:fld>
            <a:endParaRPr lang="fr-FR" dirty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chemeClr val="bg2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chemeClr val="bg2"/>
                </a:solidFill>
              </a:rPr>
              <a:t>Déf</a:t>
            </a:r>
            <a:r>
              <a:rPr lang="fr-FR" sz="800" dirty="0">
                <a:solidFill>
                  <a:schemeClr val="bg2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Cl. normale vs abstraite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947400" y="2078823"/>
            <a:ext cx="947141" cy="3536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/>
              <a:t>CLaMere</a:t>
            </a:r>
            <a:endParaRPr lang="fr-FR" sz="14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91306" y="2936079"/>
            <a:ext cx="1004894" cy="3214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/>
              <a:t>CUneFille</a:t>
            </a:r>
            <a:endParaRPr lang="fr-FR" sz="1400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772400" y="2936079"/>
            <a:ext cx="1293659" cy="3214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fr-FR" sz="1400" dirty="0" err="1"/>
              <a:t>CUneAutreFille</a:t>
            </a:r>
            <a:endParaRPr lang="fr-FR" sz="1400" dirty="0"/>
          </a:p>
        </p:txBody>
      </p:sp>
      <p:cxnSp>
        <p:nvCxnSpPr>
          <p:cNvPr id="11" name="Connecteur en angle 10"/>
          <p:cNvCxnSpPr>
            <a:stCxn id="5" idx="0"/>
            <a:endCxn id="4" idx="2"/>
          </p:cNvCxnSpPr>
          <p:nvPr/>
        </p:nvCxnSpPr>
        <p:spPr>
          <a:xfrm rot="5400000" flipH="1" flipV="1">
            <a:off x="7555542" y="2070650"/>
            <a:ext cx="503641" cy="1227218"/>
          </a:xfrm>
          <a:prstGeom prst="bentConnector3">
            <a:avLst>
              <a:gd name="adj1" fmla="val 34870"/>
            </a:avLst>
          </a:prstGeom>
          <a:ln>
            <a:headEnd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en angle 12"/>
          <p:cNvCxnSpPr>
            <a:stCxn id="9" idx="0"/>
            <a:endCxn id="4" idx="2"/>
          </p:cNvCxnSpPr>
          <p:nvPr/>
        </p:nvCxnSpPr>
        <p:spPr>
          <a:xfrm rot="5400000" flipH="1" flipV="1">
            <a:off x="8168280" y="2683389"/>
            <a:ext cx="503641" cy="1741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9002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2209801" y="3536163"/>
            <a:ext cx="2057400" cy="957263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CSegment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-&gt;Afficher();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cout&lt;&lt;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-&gt;GetP2();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se passe-t-il en mémoire ?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41</a:t>
            </a:fld>
            <a:endParaRPr lang="fr-FR" dirty="0"/>
          </a:p>
        </p:txBody>
      </p:sp>
      <p:sp>
        <p:nvSpPr>
          <p:cNvPr id="43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Déf. et f. virtuelle pure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cxnSp>
        <p:nvCxnSpPr>
          <p:cNvPr id="4" name="AutoShape 5"/>
          <p:cNvCxnSpPr>
            <a:cxnSpLocks noChangeShapeType="1"/>
          </p:cNvCxnSpPr>
          <p:nvPr/>
        </p:nvCxnSpPr>
        <p:spPr bwMode="auto">
          <a:xfrm>
            <a:off x="2980769" y="2011878"/>
            <a:ext cx="1343" cy="131840"/>
          </a:xfrm>
          <a:prstGeom prst="straightConnector1">
            <a:avLst/>
          </a:prstGeom>
          <a:ln>
            <a:headE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515004" y="1125130"/>
            <a:ext cx="1359287" cy="1017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lnSpc>
                <a:spcPct val="130000"/>
              </a:lnSpc>
            </a:pPr>
            <a:r>
              <a:rPr lang="fr-FR" sz="1200" i="1" dirty="0" err="1"/>
              <a:t>CObjetGraphique</a:t>
            </a:r>
            <a:endParaRPr lang="fr-FR" sz="1200" i="1" dirty="0"/>
          </a:p>
          <a:p>
            <a:pPr algn="ctr">
              <a:lnSpc>
                <a:spcPct val="130000"/>
              </a:lnSpc>
            </a:pPr>
            <a:r>
              <a:rPr lang="fr-FR" sz="1200" dirty="0"/>
              <a:t>#</a:t>
            </a:r>
            <a:r>
              <a:rPr lang="fr-FR" sz="1200" dirty="0" err="1"/>
              <a:t>m_position</a:t>
            </a:r>
            <a:endParaRPr lang="fr-FR" sz="1200" dirty="0"/>
          </a:p>
          <a:p>
            <a:pPr algn="ctr">
              <a:lnSpc>
                <a:spcPct val="130000"/>
              </a:lnSpc>
            </a:pPr>
            <a:r>
              <a:rPr lang="fr-FR" sz="1200" dirty="0"/>
              <a:t>#</a:t>
            </a:r>
            <a:r>
              <a:rPr lang="fr-FR" sz="1200" dirty="0" err="1"/>
              <a:t>m_couleur</a:t>
            </a:r>
            <a:endParaRPr lang="fr-FR" sz="1200" dirty="0"/>
          </a:p>
          <a:p>
            <a:pPr algn="ctr">
              <a:lnSpc>
                <a:spcPct val="130000"/>
              </a:lnSpc>
            </a:pPr>
            <a:r>
              <a:rPr lang="fr-FR" sz="1200" i="1" dirty="0"/>
              <a:t>+Afficher()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2515004" y="1393023"/>
            <a:ext cx="1359287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2515004" y="2411014"/>
            <a:ext cx="1359287" cy="10179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lnSpc>
                <a:spcPct val="130000"/>
              </a:lnSpc>
            </a:pPr>
            <a:r>
              <a:rPr lang="fr-FR" sz="1200" dirty="0" err="1"/>
              <a:t>CSegment</a:t>
            </a:r>
            <a:endParaRPr lang="fr-FR" sz="1200" dirty="0"/>
          </a:p>
          <a:p>
            <a:pPr algn="ctr">
              <a:lnSpc>
                <a:spcPct val="130000"/>
              </a:lnSpc>
            </a:pPr>
            <a:r>
              <a:rPr lang="fr-FR" sz="1200" dirty="0"/>
              <a:t>#</a:t>
            </a:r>
            <a:r>
              <a:rPr lang="fr-FR" sz="1200" dirty="0" err="1"/>
              <a:t>m_p2</a:t>
            </a:r>
            <a:endParaRPr lang="fr-FR" sz="1200" dirty="0"/>
          </a:p>
          <a:p>
            <a:pPr algn="ctr">
              <a:lnSpc>
                <a:spcPct val="130000"/>
              </a:lnSpc>
            </a:pPr>
            <a:r>
              <a:rPr lang="fr-FR" sz="1200" i="1" dirty="0"/>
              <a:t>+Afficher()</a:t>
            </a:r>
          </a:p>
          <a:p>
            <a:pPr algn="ctr">
              <a:lnSpc>
                <a:spcPct val="130000"/>
              </a:lnSpc>
            </a:pPr>
            <a:r>
              <a:rPr lang="fr-FR" sz="1200" dirty="0"/>
              <a:t>+GetP2()</a:t>
            </a: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2515004" y="2678907"/>
            <a:ext cx="1359287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5004" y="1875230"/>
            <a:ext cx="1359287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2515004" y="2946800"/>
            <a:ext cx="1359287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5" name="Rectangle 24"/>
          <p:cNvSpPr/>
          <p:nvPr/>
        </p:nvSpPr>
        <p:spPr>
          <a:xfrm>
            <a:off x="4345798" y="1071552"/>
            <a:ext cx="2283602" cy="375049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88" name="Groupe 87"/>
          <p:cNvGrpSpPr/>
          <p:nvPr/>
        </p:nvGrpSpPr>
        <p:grpSpPr>
          <a:xfrm>
            <a:off x="4345798" y="1285866"/>
            <a:ext cx="2283602" cy="3268289"/>
            <a:chOff x="2786050" y="1714488"/>
            <a:chExt cx="3000396" cy="4357718"/>
          </a:xfrm>
        </p:grpSpPr>
        <p:sp>
          <p:nvSpPr>
            <p:cNvPr id="26" name="Rectangle 25"/>
            <p:cNvSpPr/>
            <p:nvPr/>
          </p:nvSpPr>
          <p:spPr>
            <a:xfrm>
              <a:off x="2786050" y="1714488"/>
              <a:ext cx="3000396" cy="435771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seg</a:t>
              </a:r>
              <a:r>
                <a:rPr lang="fr-FR" sz="1400" dirty="0">
                  <a:solidFill>
                    <a:schemeClr val="tx1"/>
                  </a:solidFill>
                </a:rPr>
                <a:t>	</a:t>
              </a: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2857488" y="2643182"/>
              <a:ext cx="2857520" cy="857256"/>
            </a:xfrm>
            <a:prstGeom prst="roundRect">
              <a:avLst>
                <a:gd name="adj" fmla="val 1263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m_position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m_x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m_y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2857488" y="2000240"/>
              <a:ext cx="2857520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à coins arrondis 33"/>
            <p:cNvSpPr/>
            <p:nvPr/>
          </p:nvSpPr>
          <p:spPr>
            <a:xfrm>
              <a:off x="2857488" y="3500438"/>
              <a:ext cx="2857520" cy="1071570"/>
            </a:xfrm>
            <a:prstGeom prst="roundRect">
              <a:avLst>
                <a:gd name="adj" fmla="val 9878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m_couleur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m_r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m_g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m_b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2857488" y="4572008"/>
              <a:ext cx="2857520" cy="857256"/>
            </a:xfrm>
            <a:prstGeom prst="roundRect">
              <a:avLst>
                <a:gd name="adj" fmla="val 1263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m_p2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m_x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m_y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2857488" y="2071678"/>
              <a:ext cx="2857520" cy="571504"/>
            </a:xfrm>
            <a:prstGeom prst="roundRect">
              <a:avLst>
                <a:gd name="adj" fmla="val 1263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VTABLE</a:t>
              </a:r>
            </a:p>
            <a:p>
              <a:r>
                <a:rPr lang="fr-FR" sz="1200" dirty="0">
                  <a:solidFill>
                    <a:schemeClr val="tx1"/>
                  </a:solidFill>
                </a:rPr>
                <a:t>‘Afficher’ 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solidFill>
                    <a:schemeClr val="tx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2857488" y="5429264"/>
              <a:ext cx="2857520" cy="571504"/>
            </a:xfrm>
            <a:prstGeom prst="roundRect">
              <a:avLst>
                <a:gd name="adj" fmla="val 1263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Fonctions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‘GetP2’ 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solidFill>
                    <a:schemeClr val="tx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::GetP2()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necteur droit 30"/>
            <p:cNvCxnSpPr/>
            <p:nvPr/>
          </p:nvCxnSpPr>
          <p:spPr>
            <a:xfrm>
              <a:off x="2928926" y="2971800"/>
              <a:ext cx="2719307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2928926" y="3817620"/>
              <a:ext cx="2702865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>
              <a:off x="2928926" y="4899660"/>
              <a:ext cx="2702865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>
              <a:off x="2928926" y="2357430"/>
              <a:ext cx="2719307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>
              <a:off x="2928926" y="5715016"/>
              <a:ext cx="2719307" cy="0"/>
            </a:xfrm>
            <a:prstGeom prst="line">
              <a:avLst/>
            </a:prstGeom>
            <a:ln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6717554" y="1071552"/>
            <a:ext cx="2283602" cy="375049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87" name="Groupe 86"/>
          <p:cNvGrpSpPr/>
          <p:nvPr/>
        </p:nvGrpSpPr>
        <p:grpSpPr>
          <a:xfrm>
            <a:off x="6717554" y="1821651"/>
            <a:ext cx="2283602" cy="2196719"/>
            <a:chOff x="6286512" y="1714488"/>
            <a:chExt cx="3000396" cy="2928958"/>
          </a:xfrm>
        </p:grpSpPr>
        <p:sp>
          <p:nvSpPr>
            <p:cNvPr id="79" name="Rectangle 78"/>
            <p:cNvSpPr/>
            <p:nvPr/>
          </p:nvSpPr>
          <p:spPr>
            <a:xfrm>
              <a:off x="6286512" y="1714488"/>
              <a:ext cx="3000396" cy="2928958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	*</a:t>
              </a:r>
              <a:r>
                <a:rPr lang="fr-FR" sz="1400" dirty="0" err="1">
                  <a:solidFill>
                    <a:schemeClr val="tx1"/>
                  </a:solidFill>
                </a:rPr>
                <a:t>pObj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6357950" y="2643182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m_position</a:t>
              </a:r>
              <a:endParaRPr lang="fr-FR" sz="1400" dirty="0">
                <a:ln w="3175">
                  <a:solidFill>
                    <a:schemeClr val="tx1"/>
                  </a:solidFill>
                  <a:prstDash val="solid"/>
                  <a:miter lim="800000"/>
                </a:ln>
                <a:noFill/>
              </a:endParaRPr>
            </a:p>
            <a:p>
              <a:pPr algn="ctr"/>
              <a:r>
                <a:rPr lang="fr-FR" sz="12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m_x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 =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noFill/>
                </a:rPr>
                <a:t>0</a:t>
              </a:r>
            </a:p>
            <a:p>
              <a:pPr algn="ctr"/>
              <a:r>
                <a:rPr lang="fr-FR" sz="12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m_y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 =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noFill/>
                </a:rPr>
                <a:t>0</a:t>
              </a:r>
            </a:p>
          </p:txBody>
        </p:sp>
        <p:cxnSp>
          <p:nvCxnSpPr>
            <p:cNvPr id="81" name="Connecteur droit 80"/>
            <p:cNvCxnSpPr/>
            <p:nvPr/>
          </p:nvCxnSpPr>
          <p:spPr>
            <a:xfrm>
              <a:off x="6357950" y="2000240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à coins arrondis 81"/>
            <p:cNvSpPr/>
            <p:nvPr/>
          </p:nvSpPr>
          <p:spPr>
            <a:xfrm>
              <a:off x="6357950" y="3500438"/>
              <a:ext cx="2857520" cy="1071570"/>
            </a:xfrm>
            <a:prstGeom prst="roundRect">
              <a:avLst>
                <a:gd name="adj" fmla="val 9878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m_couleur</a:t>
              </a:r>
              <a:endParaRPr lang="fr-FR" sz="1400" dirty="0">
                <a:ln w="3175">
                  <a:solidFill>
                    <a:schemeClr val="tx1"/>
                  </a:solidFill>
                  <a:prstDash val="solid"/>
                  <a:miter lim="800000"/>
                </a:ln>
                <a:noFill/>
              </a:endParaRPr>
            </a:p>
            <a:p>
              <a:pPr algn="ctr"/>
              <a:r>
                <a:rPr lang="fr-FR" sz="12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m_r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 =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noFill/>
                </a:rPr>
                <a:t>0</a:t>
              </a:r>
            </a:p>
            <a:p>
              <a:pPr algn="ctr"/>
              <a:r>
                <a:rPr lang="fr-FR" sz="12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m_g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 =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noFill/>
                </a:rPr>
                <a:t>0</a:t>
              </a:r>
            </a:p>
            <a:p>
              <a:pPr algn="ctr"/>
              <a:r>
                <a:rPr lang="fr-FR" sz="1200" dirty="0" err="1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m_b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 =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noFill/>
                </a:rPr>
                <a:t>0</a:t>
              </a:r>
            </a:p>
          </p:txBody>
        </p:sp>
        <p:sp>
          <p:nvSpPr>
            <p:cNvPr id="83" name="Rectangle à coins arrondis 82"/>
            <p:cNvSpPr/>
            <p:nvPr/>
          </p:nvSpPr>
          <p:spPr>
            <a:xfrm>
              <a:off x="6357950" y="2071678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VTABLE</a:t>
              </a:r>
            </a:p>
            <a:p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</a:rPr>
                <a:t>‘Afficher’ </a:t>
              </a:r>
              <a:r>
                <a:rPr lang="fr-FR" sz="1200" dirty="0">
                  <a:ln w="3175">
                    <a:solidFill>
                      <a:schemeClr val="tx1"/>
                    </a:solidFill>
                    <a:prstDash val="solid"/>
                    <a:miter lim="800000"/>
                  </a:ln>
                  <a:noFill/>
                  <a:sym typeface="Wingdings" pitchFamily="2" charset="2"/>
                </a:rPr>
                <a:t></a:t>
              </a:r>
              <a:endParaRPr lang="fr-FR" sz="1200" dirty="0">
                <a:ln w="3175">
                  <a:solidFill>
                    <a:schemeClr val="tx1"/>
                  </a:solidFill>
                  <a:prstDash val="solid"/>
                  <a:miter lim="800000"/>
                </a:ln>
                <a:noFill/>
              </a:endParaRPr>
            </a:p>
          </p:txBody>
        </p:sp>
        <p:cxnSp>
          <p:nvCxnSpPr>
            <p:cNvPr id="84" name="Connecteur droit 83"/>
            <p:cNvCxnSpPr/>
            <p:nvPr/>
          </p:nvCxnSpPr>
          <p:spPr>
            <a:xfrm>
              <a:off x="6429388" y="2971800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6429388" y="3817620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6429388" y="2357430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92" name="Groupe 91"/>
          <p:cNvGrpSpPr/>
          <p:nvPr/>
        </p:nvGrpSpPr>
        <p:grpSpPr>
          <a:xfrm>
            <a:off x="4402155" y="1553758"/>
            <a:ext cx="2174858" cy="1875248"/>
            <a:chOff x="2857488" y="2071678"/>
            <a:chExt cx="2857520" cy="2500330"/>
          </a:xfrm>
          <a:effectLst/>
        </p:grpSpPr>
        <p:sp>
          <p:nvSpPr>
            <p:cNvPr id="89" name="Rectangle à coins arrondis 88"/>
            <p:cNvSpPr/>
            <p:nvPr/>
          </p:nvSpPr>
          <p:spPr>
            <a:xfrm>
              <a:off x="2857488" y="2643182"/>
              <a:ext cx="2857520" cy="857256"/>
            </a:xfrm>
            <a:prstGeom prst="roundRect">
              <a:avLst>
                <a:gd name="adj" fmla="val 12632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m_position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m_x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m_y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</p:txBody>
        </p:sp>
        <p:sp>
          <p:nvSpPr>
            <p:cNvPr id="90" name="Rectangle à coins arrondis 89"/>
            <p:cNvSpPr/>
            <p:nvPr/>
          </p:nvSpPr>
          <p:spPr>
            <a:xfrm>
              <a:off x="2857488" y="3500438"/>
              <a:ext cx="2857520" cy="1071570"/>
            </a:xfrm>
            <a:prstGeom prst="roundRect">
              <a:avLst>
                <a:gd name="adj" fmla="val 9878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solidFill>
                    <a:schemeClr val="tx1"/>
                  </a:solidFill>
                </a:rPr>
                <a:t>m_couleur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m_r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m_g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</a:rPr>
                <a:t>m_b</a:t>
              </a:r>
              <a:r>
                <a:rPr lang="fr-FR" sz="1200" dirty="0">
                  <a:solidFill>
                    <a:schemeClr val="tx1"/>
                  </a:solidFill>
                </a:rPr>
                <a:t> = 0</a:t>
              </a:r>
            </a:p>
          </p:txBody>
        </p:sp>
        <p:sp>
          <p:nvSpPr>
            <p:cNvPr id="91" name="Rectangle à coins arrondis 90"/>
            <p:cNvSpPr/>
            <p:nvPr/>
          </p:nvSpPr>
          <p:spPr>
            <a:xfrm>
              <a:off x="2857488" y="2071678"/>
              <a:ext cx="2857520" cy="571504"/>
            </a:xfrm>
            <a:prstGeom prst="roundRect">
              <a:avLst>
                <a:gd name="adj" fmla="val 12632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VTABLE</a:t>
              </a:r>
            </a:p>
            <a:p>
              <a:r>
                <a:rPr lang="fr-FR" sz="1200" dirty="0">
                  <a:solidFill>
                    <a:schemeClr val="tx1"/>
                  </a:solidFill>
                </a:rPr>
                <a:t>‘Afficher’ 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solidFill>
                    <a:schemeClr val="tx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solidFill>
                    <a:schemeClr val="tx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Rectangle à coins arrondis 102"/>
          <p:cNvSpPr/>
          <p:nvPr/>
        </p:nvSpPr>
        <p:spPr>
          <a:xfrm>
            <a:off x="4402155" y="1553758"/>
            <a:ext cx="2174858" cy="428628"/>
          </a:xfrm>
          <a:prstGeom prst="roundRect">
            <a:avLst>
              <a:gd name="adj" fmla="val 12632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fr-FR" sz="1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‘Afficher’ </a:t>
            </a:r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@</a:t>
            </a:r>
            <a:r>
              <a:rPr lang="fr-FR" sz="1200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CSeg</a:t>
            </a:r>
            <a:r>
              <a:rPr lang="fr-FR" sz="12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::Afficher()</a:t>
            </a:r>
            <a:endParaRPr lang="fr-FR" sz="12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AutoShape 4"/>
          <p:cNvSpPr>
            <a:spLocks noChangeArrowheads="1"/>
          </p:cNvSpPr>
          <p:nvPr/>
        </p:nvSpPr>
        <p:spPr bwMode="auto">
          <a:xfrm>
            <a:off x="2209801" y="3536162"/>
            <a:ext cx="2057400" cy="957263"/>
          </a:xfrm>
          <a:prstGeom prst="roundRect">
            <a:avLst>
              <a:gd name="adj" fmla="val 9972"/>
            </a:avLst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cout&lt;&lt;</a:t>
            </a:r>
            <a:r>
              <a:rPr lang="fr-F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-&gt;GetP2(); </a:t>
            </a:r>
          </a:p>
        </p:txBody>
      </p:sp>
    </p:spTree>
    <p:extLst>
      <p:ext uri="{BB962C8B-B14F-4D97-AF65-F5344CB8AC3E}">
        <p14:creationId xmlns:p14="http://schemas.microsoft.com/office/powerpoint/2010/main" val="1843857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-0.2592 -0.103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Transtypage descendant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fr-FR" sz="1800" dirty="0"/>
              <a:t>Utilité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Différents objets graphiques stockés dans le même tableau de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*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Impossible d’accéder aux comportements spécifiques des objets à l’aide d’un pointeur sur le type de base</a:t>
            </a:r>
          </a:p>
          <a:p>
            <a:pPr lvl="1">
              <a:lnSpc>
                <a:spcPct val="110000"/>
              </a:lnSpc>
            </a:pPr>
            <a:r>
              <a:rPr lang="fr-FR" sz="1600" dirty="0">
                <a:sym typeface="Wingdings" pitchFamily="2" charset="2"/>
              </a:rPr>
              <a:t> </a:t>
            </a:r>
            <a:r>
              <a:rPr lang="fr-FR" sz="1600" dirty="0" err="1">
                <a:sym typeface="Wingdings" pitchFamily="2" charset="2"/>
              </a:rPr>
              <a:t>T</a:t>
            </a:r>
            <a:r>
              <a:rPr lang="fr-FR" sz="1600" dirty="0" err="1"/>
              <a:t>ranstyper</a:t>
            </a:r>
            <a:r>
              <a:rPr lang="fr-FR" sz="1600" dirty="0"/>
              <a:t> le pointeur en pointeur vers type enfant</a:t>
            </a:r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r>
              <a:rPr lang="fr-FR" sz="1800" dirty="0"/>
              <a:t>Deux types de transtypage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Transtypage par </a:t>
            </a:r>
            <a:r>
              <a:rPr lang="fr-FR" sz="16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</a:rPr>
              <a:t>dynamic_cast</a:t>
            </a:r>
            <a:r>
              <a:rPr lang="fr-FR" sz="1600" dirty="0">
                <a:latin typeface="Consolas" panose="020B0609020204030204" pitchFamily="49" charset="0"/>
              </a:rPr>
              <a:t> </a:t>
            </a:r>
            <a:r>
              <a:rPr lang="fr-FR" sz="1600" dirty="0">
                <a:sym typeface="Wingdings" pitchFamily="2" charset="2"/>
              </a:rPr>
              <a:t></a:t>
            </a:r>
            <a:r>
              <a:rPr lang="fr-FR" sz="1600" dirty="0"/>
              <a:t> vérifie le type à l’exécution</a:t>
            </a:r>
          </a:p>
          <a:p>
            <a:pPr lvl="2">
              <a:lnSpc>
                <a:spcPct val="110000"/>
              </a:lnSpc>
            </a:pPr>
            <a:r>
              <a:rPr lang="fr-FR" sz="1400" dirty="0"/>
              <a:t>Nécessite une VTABLE, donc au moins une fonction virtuelle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Transtypage par </a:t>
            </a:r>
            <a:r>
              <a:rPr lang="fr-FR" sz="16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Consolas" panose="020B0609020204030204" pitchFamily="49" charset="0"/>
              </a:rPr>
              <a:t>static_cast</a:t>
            </a:r>
            <a:r>
              <a:rPr lang="fr-FR" sz="1600" dirty="0">
                <a:latin typeface="Consolas" panose="020B0609020204030204" pitchFamily="49" charset="0"/>
              </a:rPr>
              <a:t> </a:t>
            </a:r>
            <a:r>
              <a:rPr lang="fr-FR" sz="1600" dirty="0">
                <a:sym typeface="Wingdings" pitchFamily="2" charset="2"/>
              </a:rPr>
              <a:t></a:t>
            </a:r>
            <a:r>
              <a:rPr lang="fr-FR" sz="1600" dirty="0"/>
              <a:t> le type est connu à la compilation</a:t>
            </a:r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10000"/>
              </a:lnSpc>
            </a:pPr>
            <a:r>
              <a:rPr lang="fr-FR" sz="1800" dirty="0"/>
              <a:t>Syntaxe</a:t>
            </a:r>
          </a:p>
          <a:p>
            <a:pPr lvl="1">
              <a:lnSpc>
                <a:spcPct val="110000"/>
              </a:lnSpc>
            </a:pP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ObjetDest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600" b="1" i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type_cast</a:t>
            </a:r>
            <a:r>
              <a:rPr lang="fr-FR" sz="16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600" b="1" i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TypeDest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&gt;(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ObjetSource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endParaRPr lang="fr-FR" sz="24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2F4E6C"/>
                </a:solidFill>
              </a:rPr>
              <a:t>Déf</a:t>
            </a:r>
            <a:r>
              <a:rPr lang="fr-FR" sz="800" dirty="0">
                <a:solidFill>
                  <a:srgbClr val="2F4E6C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Définition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76" b="93925" l="10000" r="95167">
                          <a14:foregroundMark x1="46500" y1="75234" x2="49167" y2="75000"/>
                          <a14:foregroundMark x1="44667" y1="76168" x2="46667" y2="77804"/>
                          <a14:backgroundMark x1="52333" y1="81776" x2="55000" y2="82710"/>
                          <a14:backgroundMark x1="68833" y1="92523" x2="70500" y2="92290"/>
                        </a14:backgroundRemoval>
                      </a14:imgEffect>
                      <a14:imgEffect>
                        <a14:saturation sat="66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910" t="7890" r="8608" b="5181"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51" t="6202" r="1494" b="5526"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44817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Transtypage descendant dynamique</a:t>
            </a:r>
            <a:br>
              <a:rPr lang="fr-FR" sz="2400" dirty="0"/>
            </a:br>
            <a:r>
              <a:rPr lang="fr-FR" sz="2400" dirty="0"/>
              <a:t>Vérification à l’exécution</a:t>
            </a:r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9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Déf. et f. virtuelle pure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 sz="8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Dynamique vs statique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3729527" y="1232287"/>
            <a:ext cx="1177102" cy="910835"/>
            <a:chOff x="71406" y="1500174"/>
            <a:chExt cx="1785950" cy="1357322"/>
          </a:xfrm>
        </p:grpSpPr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71406" y="1500174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i="1" dirty="0" err="1"/>
                <a:t>CObjetGraphique</a:t>
              </a:r>
              <a:endParaRPr lang="fr-FR" sz="1100" i="1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m_position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m_couleur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>
              <a:off x="71406" y="1857364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71406" y="250030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2692556" y="2464593"/>
            <a:ext cx="1233155" cy="910835"/>
            <a:chOff x="71406" y="3214686"/>
            <a:chExt cx="1785950" cy="1357322"/>
          </a:xfrm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CSegment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m_p2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+GetP2()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71406" y="392906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2692556" y="3589741"/>
            <a:ext cx="3251044" cy="1232306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CSegment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CSpline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pSpl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pPt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CSegment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pSpl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CSpline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pPt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08796" y="1071552"/>
            <a:ext cx="2354204" cy="375049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104" name="Groupe 103"/>
          <p:cNvGrpSpPr/>
          <p:nvPr/>
        </p:nvGrpSpPr>
        <p:grpSpPr>
          <a:xfrm>
            <a:off x="6408796" y="1125130"/>
            <a:ext cx="2354204" cy="3268289"/>
            <a:chOff x="5715008" y="1500174"/>
            <a:chExt cx="3000396" cy="4357718"/>
          </a:xfrm>
        </p:grpSpPr>
        <p:grpSp>
          <p:nvGrpSpPr>
            <p:cNvPr id="3" name="Groupe 87"/>
            <p:cNvGrpSpPr/>
            <p:nvPr/>
          </p:nvGrpSpPr>
          <p:grpSpPr>
            <a:xfrm>
              <a:off x="5715008" y="1500174"/>
              <a:ext cx="3000396" cy="4357718"/>
              <a:chOff x="2786050" y="1714488"/>
              <a:chExt cx="3000396" cy="435771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786050" y="1714488"/>
                <a:ext cx="3000396" cy="435771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Rectangle à coins arrondis 26"/>
              <p:cNvSpPr/>
              <p:nvPr/>
            </p:nvSpPr>
            <p:spPr>
              <a:xfrm>
                <a:off x="2857488" y="2643182"/>
                <a:ext cx="2857520" cy="857256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m_position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cxnSp>
            <p:nvCxnSpPr>
              <p:cNvPr id="32" name="Connecteur droit 31"/>
              <p:cNvCxnSpPr/>
              <p:nvPr/>
            </p:nvCxnSpPr>
            <p:spPr>
              <a:xfrm>
                <a:off x="2857488" y="2000240"/>
                <a:ext cx="2857520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Rectangle à coins arrondis 33"/>
              <p:cNvSpPr/>
              <p:nvPr/>
            </p:nvSpPr>
            <p:spPr>
              <a:xfrm>
                <a:off x="2857488" y="3500438"/>
                <a:ext cx="2857520" cy="1071570"/>
              </a:xfrm>
              <a:prstGeom prst="roundRect">
                <a:avLst>
                  <a:gd name="adj" fmla="val 9878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m_couleur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m_r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m_b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2857488" y="4572008"/>
                <a:ext cx="2857520" cy="857256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m_p2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38" name="Rectangle à coins arrondis 37"/>
              <p:cNvSpPr/>
              <p:nvPr/>
            </p:nvSpPr>
            <p:spPr>
              <a:xfrm>
                <a:off x="2857488" y="2071678"/>
                <a:ext cx="2857520" cy="571504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VTABLE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‘Afficher’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::Afficher()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Rectangle à coins arrondis 53"/>
              <p:cNvSpPr/>
              <p:nvPr/>
            </p:nvSpPr>
            <p:spPr>
              <a:xfrm>
                <a:off x="2857488" y="5429264"/>
                <a:ext cx="2857520" cy="571504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Fonctions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‘GetP2’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::GetP2()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1" name="Connecteur droit 30"/>
              <p:cNvCxnSpPr/>
              <p:nvPr/>
            </p:nvCxnSpPr>
            <p:spPr>
              <a:xfrm>
                <a:off x="2928926" y="2971800"/>
                <a:ext cx="2719307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2928926" y="3817620"/>
                <a:ext cx="2702865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2928926" y="4899660"/>
                <a:ext cx="2702865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2928926" y="2357430"/>
                <a:ext cx="2719307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>
                <a:off x="2928926" y="5715016"/>
                <a:ext cx="2719307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e 86"/>
            <p:cNvGrpSpPr/>
            <p:nvPr/>
          </p:nvGrpSpPr>
          <p:grpSpPr>
            <a:xfrm>
              <a:off x="5715008" y="1500174"/>
              <a:ext cx="3000396" cy="2928958"/>
              <a:chOff x="6286512" y="1714488"/>
              <a:chExt cx="3000396" cy="2928958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286512" y="1714488"/>
                <a:ext cx="3000396" cy="292895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*</a:t>
                </a:r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pObj</a:t>
                </a:r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		</a:t>
                </a:r>
              </a:p>
            </p:txBody>
          </p:sp>
          <p:sp>
            <p:nvSpPr>
              <p:cNvPr id="80" name="Rectangle à coins arrondis 79"/>
              <p:cNvSpPr/>
              <p:nvPr/>
            </p:nvSpPr>
            <p:spPr>
              <a:xfrm>
                <a:off x="6357950" y="2643182"/>
                <a:ext cx="2857520" cy="857256"/>
              </a:xfrm>
              <a:prstGeom prst="roundRect">
                <a:avLst>
                  <a:gd name="adj" fmla="val 12632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m_position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cxnSp>
            <p:nvCxnSpPr>
              <p:cNvPr id="81" name="Connecteur droit 80"/>
              <p:cNvCxnSpPr/>
              <p:nvPr/>
            </p:nvCxnSpPr>
            <p:spPr>
              <a:xfrm>
                <a:off x="6357950" y="2000240"/>
                <a:ext cx="2857520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82" name="Rectangle à coins arrondis 81"/>
              <p:cNvSpPr/>
              <p:nvPr/>
            </p:nvSpPr>
            <p:spPr>
              <a:xfrm>
                <a:off x="6357950" y="3500438"/>
                <a:ext cx="2857520" cy="1071570"/>
              </a:xfrm>
              <a:prstGeom prst="roundRect">
                <a:avLst>
                  <a:gd name="adj" fmla="val 9878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m_couleur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m_r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m_b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83" name="Rectangle à coins arrondis 82"/>
              <p:cNvSpPr/>
              <p:nvPr/>
            </p:nvSpPr>
            <p:spPr>
              <a:xfrm>
                <a:off x="6357950" y="2071678"/>
                <a:ext cx="2857520" cy="571504"/>
              </a:xfrm>
              <a:prstGeom prst="roundRect">
                <a:avLst>
                  <a:gd name="adj" fmla="val 12632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VTABLE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‘Afficher’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::Afficher()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4" name="Connecteur droit 83"/>
              <p:cNvCxnSpPr/>
              <p:nvPr/>
            </p:nvCxnSpPr>
            <p:spPr>
              <a:xfrm>
                <a:off x="6429388" y="297180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>
                <a:off x="6429388" y="3817620"/>
                <a:ext cx="2702865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6429388" y="235743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8" name="Groupe 47"/>
          <p:cNvGrpSpPr/>
          <p:nvPr/>
        </p:nvGrpSpPr>
        <p:grpSpPr>
          <a:xfrm>
            <a:off x="4710445" y="2464593"/>
            <a:ext cx="1233155" cy="910835"/>
            <a:chOff x="71406" y="3214686"/>
            <a:chExt cx="1785950" cy="1357322"/>
          </a:xfrm>
        </p:grpSpPr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CSpline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m_nNbPts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m_pPts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</p:txBody>
        </p:sp>
        <p:sp>
          <p:nvSpPr>
            <p:cNvPr id="50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71406" y="4224870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cxnSp>
        <p:nvCxnSpPr>
          <p:cNvPr id="53" name="Connecteur en angle 52"/>
          <p:cNvCxnSpPr>
            <a:stCxn id="9" idx="0"/>
            <a:endCxn id="6" idx="2"/>
          </p:cNvCxnSpPr>
          <p:nvPr/>
        </p:nvCxnSpPr>
        <p:spPr>
          <a:xfrm rot="5400000" flipH="1" flipV="1">
            <a:off x="3652871" y="1799386"/>
            <a:ext cx="321471" cy="1008944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en angle 56"/>
          <p:cNvCxnSpPr>
            <a:stCxn id="49" idx="0"/>
            <a:endCxn id="6" idx="2"/>
          </p:cNvCxnSpPr>
          <p:nvPr/>
        </p:nvCxnSpPr>
        <p:spPr>
          <a:xfrm rot="16200000" flipV="1">
            <a:off x="4661816" y="1799385"/>
            <a:ext cx="321471" cy="1008945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3" name="Groupe 72"/>
          <p:cNvGrpSpPr/>
          <p:nvPr/>
        </p:nvGrpSpPr>
        <p:grpSpPr>
          <a:xfrm>
            <a:off x="6408796" y="1125130"/>
            <a:ext cx="2354204" cy="3268289"/>
            <a:chOff x="2500298" y="1500174"/>
            <a:chExt cx="3000396" cy="4357718"/>
          </a:xfrm>
        </p:grpSpPr>
        <p:sp>
          <p:nvSpPr>
            <p:cNvPr id="61" name="Rectangle 60"/>
            <p:cNvSpPr/>
            <p:nvPr/>
          </p:nvSpPr>
          <p:spPr>
            <a:xfrm>
              <a:off x="2500298" y="1500174"/>
              <a:ext cx="3000396" cy="4357718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		*</a:t>
              </a:r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pSeg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571736" y="2428868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m_position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cxnSp>
          <p:nvCxnSpPr>
            <p:cNvPr id="63" name="Connecteur droit 62"/>
            <p:cNvCxnSpPr/>
            <p:nvPr/>
          </p:nvCxnSpPr>
          <p:spPr>
            <a:xfrm>
              <a:off x="2571736" y="1785926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4" name="Rectangle à coins arrondis 63"/>
            <p:cNvSpPr/>
            <p:nvPr/>
          </p:nvSpPr>
          <p:spPr>
            <a:xfrm>
              <a:off x="2571736" y="3286124"/>
              <a:ext cx="2857520" cy="1071570"/>
            </a:xfrm>
            <a:prstGeom prst="roundRect">
              <a:avLst>
                <a:gd name="adj" fmla="val 9878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m_couleur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m_r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m_b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571736" y="1857364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VTABLE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‘Afficher’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66" name="Connecteur droit 65"/>
            <p:cNvCxnSpPr/>
            <p:nvPr/>
          </p:nvCxnSpPr>
          <p:spPr>
            <a:xfrm>
              <a:off x="2643174" y="2757486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2643174" y="3603306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2643174" y="2143116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9" name="Rectangle à coins arrondis 68"/>
            <p:cNvSpPr/>
            <p:nvPr/>
          </p:nvSpPr>
          <p:spPr>
            <a:xfrm>
              <a:off x="2571736" y="4357694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m_p2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70" name="Rectangle à coins arrondis 69"/>
            <p:cNvSpPr/>
            <p:nvPr/>
          </p:nvSpPr>
          <p:spPr>
            <a:xfrm>
              <a:off x="2571736" y="5214950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Fonctions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‘GetP2’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::GetP2()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71" name="Connecteur droit 70"/>
            <p:cNvCxnSpPr/>
            <p:nvPr/>
          </p:nvCxnSpPr>
          <p:spPr>
            <a:xfrm>
              <a:off x="2643174" y="4685346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2643174" y="5500702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101" name="Groupe 100"/>
          <p:cNvGrpSpPr/>
          <p:nvPr/>
        </p:nvGrpSpPr>
        <p:grpSpPr>
          <a:xfrm>
            <a:off x="6408796" y="1125130"/>
            <a:ext cx="2354204" cy="2625347"/>
            <a:chOff x="2500298" y="1571612"/>
            <a:chExt cx="3000396" cy="3500462"/>
          </a:xfrm>
        </p:grpSpPr>
        <p:sp>
          <p:nvSpPr>
            <p:cNvPr id="76" name="Rectangle 75"/>
            <p:cNvSpPr/>
            <p:nvPr/>
          </p:nvSpPr>
          <p:spPr>
            <a:xfrm>
              <a:off x="2500298" y="1571612"/>
              <a:ext cx="3000396" cy="3500462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*</a:t>
              </a:r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pSpl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2571736" y="2500306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m_position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cxnSp>
          <p:nvCxnSpPr>
            <p:cNvPr id="78" name="Connecteur droit 77"/>
            <p:cNvCxnSpPr/>
            <p:nvPr/>
          </p:nvCxnSpPr>
          <p:spPr>
            <a:xfrm>
              <a:off x="2571736" y="1857364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7" name="Rectangle à coins arrondis 86"/>
            <p:cNvSpPr/>
            <p:nvPr/>
          </p:nvSpPr>
          <p:spPr>
            <a:xfrm>
              <a:off x="2571736" y="3357562"/>
              <a:ext cx="2857520" cy="1071570"/>
            </a:xfrm>
            <a:prstGeom prst="roundRect">
              <a:avLst>
                <a:gd name="adj" fmla="val 9878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m_couleur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m_r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m_b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88" name="Rectangle à coins arrondis 87"/>
            <p:cNvSpPr/>
            <p:nvPr/>
          </p:nvSpPr>
          <p:spPr>
            <a:xfrm>
              <a:off x="2571736" y="1928802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VTABLE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‘Afficher’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92" name="Connecteur droit 91"/>
            <p:cNvCxnSpPr/>
            <p:nvPr/>
          </p:nvCxnSpPr>
          <p:spPr>
            <a:xfrm>
              <a:off x="2643174" y="2828924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2643174" y="3674744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2643174" y="2214554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5" name="Rectangle à coins arrondis 94"/>
            <p:cNvSpPr/>
            <p:nvPr/>
          </p:nvSpPr>
          <p:spPr>
            <a:xfrm>
              <a:off x="2571735" y="4429131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m_nNbPts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m_pPts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</a:t>
              </a: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6408796" y="4607733"/>
            <a:ext cx="2354204" cy="207171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  <a:alpha val="25000"/>
                </a:schemeClr>
              </a:gs>
              <a:gs pos="80000">
                <a:schemeClr val="accent2">
                  <a:shade val="93000"/>
                  <a:satMod val="130000"/>
                  <a:alpha val="25000"/>
                </a:schemeClr>
              </a:gs>
              <a:gs pos="100000">
                <a:schemeClr val="accent2">
                  <a:shade val="94000"/>
                  <a:satMod val="135000"/>
                  <a:alpha val="2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1400" dirty="0" err="1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pSpl</a:t>
            </a:r>
            <a:r>
              <a: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 = </a:t>
            </a:r>
            <a:r>
              <a:rPr lang="fr-FR" sz="1400" dirty="0" err="1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nullptr</a:t>
            </a:r>
            <a:endParaRPr lang="fr-FR" sz="1400" dirty="0">
              <a:ln w="3175">
                <a:noFill/>
                <a:prstDash val="solid"/>
                <a:miter lim="800000"/>
              </a:ln>
              <a:solidFill>
                <a:schemeClr val="accent1"/>
              </a:solidFill>
            </a:endParaRPr>
          </a:p>
        </p:txBody>
      </p:sp>
      <p:grpSp>
        <p:nvGrpSpPr>
          <p:cNvPr id="105" name="Groupe 104"/>
          <p:cNvGrpSpPr/>
          <p:nvPr/>
        </p:nvGrpSpPr>
        <p:grpSpPr>
          <a:xfrm>
            <a:off x="5327024" y="1339444"/>
            <a:ext cx="784735" cy="696521"/>
            <a:chOff x="71406" y="3214686"/>
            <a:chExt cx="1785950" cy="1037952"/>
          </a:xfrm>
        </p:grpSpPr>
        <p:sp>
          <p:nvSpPr>
            <p:cNvPr id="106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0379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CPoint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</a:t>
              </a:r>
              <a:r>
                <a:rPr lang="fr-FR" sz="1100" dirty="0" err="1"/>
                <a:t>m_x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</a:t>
              </a:r>
              <a:r>
                <a:rPr lang="fr-FR" sz="1100" dirty="0" err="1"/>
                <a:t>m_y</a:t>
              </a:r>
              <a:endParaRPr lang="fr-FR" sz="1100" dirty="0"/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grpSp>
        <p:nvGrpSpPr>
          <p:cNvPr id="111" name="Groupe 110"/>
          <p:cNvGrpSpPr/>
          <p:nvPr/>
        </p:nvGrpSpPr>
        <p:grpSpPr>
          <a:xfrm>
            <a:off x="6408796" y="1125130"/>
            <a:ext cx="2354204" cy="589364"/>
            <a:chOff x="2285984" y="1643050"/>
            <a:chExt cx="3000396" cy="785818"/>
          </a:xfrm>
        </p:grpSpPr>
        <p:sp>
          <p:nvSpPr>
            <p:cNvPr id="109" name="Rectangle 108"/>
            <p:cNvSpPr/>
            <p:nvPr/>
          </p:nvSpPr>
          <p:spPr>
            <a:xfrm>
              <a:off x="2285984" y="1643050"/>
              <a:ext cx="3000396" cy="785818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	*</a:t>
              </a:r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pPt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 = 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tx1"/>
                  </a:solidFill>
                </a:rPr>
                <a:t> =</a:t>
              </a:r>
            </a:p>
          </p:txBody>
        </p:sp>
        <p:cxnSp>
          <p:nvCxnSpPr>
            <p:cNvPr id="110" name="Connecteur droit 109"/>
            <p:cNvCxnSpPr/>
            <p:nvPr/>
          </p:nvCxnSpPr>
          <p:spPr>
            <a:xfrm>
              <a:off x="2357422" y="1928802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12" name="Rectangle 111"/>
          <p:cNvSpPr/>
          <p:nvPr/>
        </p:nvSpPr>
        <p:spPr>
          <a:xfrm>
            <a:off x="6408796" y="4607733"/>
            <a:ext cx="2354204" cy="207171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  <a:alpha val="25000"/>
                </a:schemeClr>
              </a:gs>
              <a:gs pos="80000">
                <a:schemeClr val="accent2">
                  <a:shade val="93000"/>
                  <a:satMod val="130000"/>
                  <a:alpha val="25000"/>
                </a:schemeClr>
              </a:gs>
              <a:gs pos="100000">
                <a:schemeClr val="accent2">
                  <a:shade val="94000"/>
                  <a:satMod val="135000"/>
                  <a:alpha val="2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1400" dirty="0" err="1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pPt</a:t>
            </a:r>
            <a:r>
              <a: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 = </a:t>
            </a:r>
            <a:r>
              <a:rPr lang="fr-FR" sz="1400" dirty="0" err="1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pSpl</a:t>
            </a:r>
            <a:r>
              <a: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 = </a:t>
            </a:r>
            <a:r>
              <a:rPr lang="fr-FR" sz="1400" dirty="0" err="1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rPr>
              <a:t>nullptr</a:t>
            </a:r>
            <a:endParaRPr lang="fr-FR" sz="1400" dirty="0">
              <a:ln w="3175">
                <a:noFill/>
                <a:prstDash val="solid"/>
                <a:miter lim="800000"/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768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32847 -0.10995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" y="-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-0.32847 -0.04691 " pathEditMode="relative" rAng="0" ptsTypes="AA">
                                      <p:cBhvr>
                                        <p:cTn id="58" dur="20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-2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-3.88889E-6 0.5725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70" dur="2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32847 0.1503 " pathEditMode="relative" rAng="0" ptsTypes="AA">
                                      <p:cBhvr>
                                        <p:cTn id="83" dur="20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3.88889E-6 0.7700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8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95" dur="2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2" grpId="2" animBg="1"/>
      <p:bldP spid="112" grpId="0" animBg="1"/>
      <p:bldP spid="11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Transtypage descendant statique</a:t>
            </a:r>
            <a:br>
              <a:rPr lang="fr-FR" sz="2400" dirty="0"/>
            </a:br>
            <a:r>
              <a:rPr lang="fr-FR" sz="2400" dirty="0"/>
              <a:t>Vérification à la compilation</a:t>
            </a:r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90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Déf. et f. virtuelle pure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 sz="8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Dynamique vs statique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08000" y="1071552"/>
            <a:ext cx="2371006" cy="3750495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5" name="Groupe 103"/>
          <p:cNvGrpSpPr/>
          <p:nvPr/>
        </p:nvGrpSpPr>
        <p:grpSpPr>
          <a:xfrm>
            <a:off x="6408000" y="1125130"/>
            <a:ext cx="2371006" cy="3268289"/>
            <a:chOff x="5715008" y="1500174"/>
            <a:chExt cx="3000396" cy="4357718"/>
          </a:xfrm>
        </p:grpSpPr>
        <p:grpSp>
          <p:nvGrpSpPr>
            <p:cNvPr id="8" name="Groupe 87"/>
            <p:cNvGrpSpPr/>
            <p:nvPr/>
          </p:nvGrpSpPr>
          <p:grpSpPr>
            <a:xfrm>
              <a:off x="5715008" y="1500174"/>
              <a:ext cx="3000396" cy="4357718"/>
              <a:chOff x="2786050" y="1714488"/>
              <a:chExt cx="3000396" cy="435771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786050" y="1714488"/>
                <a:ext cx="3000396" cy="435771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Rectangle à coins arrondis 26"/>
              <p:cNvSpPr/>
              <p:nvPr/>
            </p:nvSpPr>
            <p:spPr>
              <a:xfrm>
                <a:off x="2857488" y="2643182"/>
                <a:ext cx="2857520" cy="857256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m_position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cxnSp>
            <p:nvCxnSpPr>
              <p:cNvPr id="32" name="Connecteur droit 31"/>
              <p:cNvCxnSpPr/>
              <p:nvPr/>
            </p:nvCxnSpPr>
            <p:spPr>
              <a:xfrm>
                <a:off x="2857488" y="2000240"/>
                <a:ext cx="2857520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34" name="Rectangle à coins arrondis 33"/>
              <p:cNvSpPr/>
              <p:nvPr/>
            </p:nvSpPr>
            <p:spPr>
              <a:xfrm>
                <a:off x="2857488" y="3500438"/>
                <a:ext cx="2857520" cy="1071570"/>
              </a:xfrm>
              <a:prstGeom prst="roundRect">
                <a:avLst>
                  <a:gd name="adj" fmla="val 9878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m_couleur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m_r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m_b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2857488" y="4572008"/>
                <a:ext cx="2857520" cy="857256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m_p2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38" name="Rectangle à coins arrondis 37"/>
              <p:cNvSpPr/>
              <p:nvPr/>
            </p:nvSpPr>
            <p:spPr>
              <a:xfrm>
                <a:off x="2857488" y="2071678"/>
                <a:ext cx="2857520" cy="571504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VTABLE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‘Afficher’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::Afficher()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Rectangle à coins arrondis 53"/>
              <p:cNvSpPr/>
              <p:nvPr/>
            </p:nvSpPr>
            <p:spPr>
              <a:xfrm>
                <a:off x="2857489" y="5429263"/>
                <a:ext cx="2857520" cy="571504"/>
              </a:xfrm>
              <a:prstGeom prst="roundRect">
                <a:avLst>
                  <a:gd name="adj" fmla="val 12632"/>
                </a:avLst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Fonctions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‘GetP2’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::GetP2()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1" name="Connecteur droit 30"/>
              <p:cNvCxnSpPr/>
              <p:nvPr/>
            </p:nvCxnSpPr>
            <p:spPr>
              <a:xfrm>
                <a:off x="2928926" y="297180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2928926" y="3817620"/>
                <a:ext cx="2702865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37" name="Connecteur droit 36"/>
              <p:cNvCxnSpPr/>
              <p:nvPr/>
            </p:nvCxnSpPr>
            <p:spPr>
              <a:xfrm>
                <a:off x="2928926" y="4899660"/>
                <a:ext cx="2702865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2928926" y="235743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>
                <a:off x="2928926" y="5715016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  <a:ln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11" name="Groupe 86"/>
            <p:cNvGrpSpPr/>
            <p:nvPr/>
          </p:nvGrpSpPr>
          <p:grpSpPr>
            <a:xfrm>
              <a:off x="5715008" y="1500174"/>
              <a:ext cx="3000396" cy="2928958"/>
              <a:chOff x="6286512" y="1714488"/>
              <a:chExt cx="3000396" cy="2928958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286512" y="1714488"/>
                <a:ext cx="3000396" cy="292895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*</a:t>
                </a:r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pObj</a:t>
                </a:r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		</a:t>
                </a:r>
              </a:p>
            </p:txBody>
          </p:sp>
          <p:sp>
            <p:nvSpPr>
              <p:cNvPr id="80" name="Rectangle à coins arrondis 79"/>
              <p:cNvSpPr/>
              <p:nvPr/>
            </p:nvSpPr>
            <p:spPr>
              <a:xfrm>
                <a:off x="6357950" y="2643182"/>
                <a:ext cx="2857520" cy="857256"/>
              </a:xfrm>
              <a:prstGeom prst="roundRect">
                <a:avLst>
                  <a:gd name="adj" fmla="val 12632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m_position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m_x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m_y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cxnSp>
            <p:nvCxnSpPr>
              <p:cNvPr id="81" name="Connecteur droit 80"/>
              <p:cNvCxnSpPr/>
              <p:nvPr/>
            </p:nvCxnSpPr>
            <p:spPr>
              <a:xfrm>
                <a:off x="6357950" y="2000240"/>
                <a:ext cx="2857520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82" name="Rectangle à coins arrondis 81"/>
              <p:cNvSpPr/>
              <p:nvPr/>
            </p:nvSpPr>
            <p:spPr>
              <a:xfrm>
                <a:off x="6357950" y="3500438"/>
                <a:ext cx="2857520" cy="1071570"/>
              </a:xfrm>
              <a:prstGeom prst="roundRect">
                <a:avLst>
                  <a:gd name="adj" fmla="val 9878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m_couleur</a:t>
                </a:r>
                <a:endPara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m_r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  <a:p>
                <a:pPr algn="ctr"/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m_b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 = 0</a:t>
                </a:r>
              </a:p>
            </p:txBody>
          </p:sp>
          <p:sp>
            <p:nvSpPr>
              <p:cNvPr id="83" name="Rectangle à coins arrondis 82"/>
              <p:cNvSpPr/>
              <p:nvPr/>
            </p:nvSpPr>
            <p:spPr>
              <a:xfrm>
                <a:off x="6357950" y="2071678"/>
                <a:ext cx="2857520" cy="571504"/>
              </a:xfrm>
              <a:prstGeom prst="roundRect">
                <a:avLst>
                  <a:gd name="adj" fmla="val 12632"/>
                </a:avLst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ctr"/>
                <a:r>
                  <a:rPr lang="fr-FR" sz="14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VTABLE</a:t>
                </a:r>
              </a:p>
              <a:p>
                <a:pPr algn="ctr"/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</a:rPr>
                  <a:t>‘Afficher’ 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 @</a:t>
                </a:r>
                <a:r>
                  <a:rPr lang="fr-FR" sz="1200" dirty="0" err="1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CSeg</a:t>
                </a:r>
                <a:r>
                  <a:rPr lang="fr-FR" sz="1200" dirty="0">
                    <a:ln w="3175">
                      <a:noFill/>
                      <a:prstDash val="solid"/>
                      <a:miter lim="800000"/>
                    </a:ln>
                    <a:solidFill>
                      <a:schemeClr val="accent1"/>
                    </a:solidFill>
                    <a:sym typeface="Wingdings" pitchFamily="2" charset="2"/>
                  </a:rPr>
                  <a:t>::Afficher()</a:t>
                </a:r>
                <a:endPara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84" name="Connecteur droit 83"/>
              <p:cNvCxnSpPr/>
              <p:nvPr/>
            </p:nvCxnSpPr>
            <p:spPr>
              <a:xfrm>
                <a:off x="6429388" y="297180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>
                <a:off x="6429388" y="3817620"/>
                <a:ext cx="2702865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>
                <a:off x="6429388" y="2357430"/>
                <a:ext cx="2719307" cy="0"/>
              </a:xfrm>
              <a:prstGeom prst="line">
                <a:avLst/>
              </a:prstGeom>
              <a:gradFill>
                <a:gsLst>
                  <a:gs pos="0">
                    <a:schemeClr val="accent2">
                      <a:shade val="51000"/>
                      <a:satMod val="130000"/>
                      <a:alpha val="25000"/>
                    </a:schemeClr>
                  </a:gs>
                  <a:gs pos="80000">
                    <a:schemeClr val="accent2">
                      <a:shade val="93000"/>
                      <a:satMod val="130000"/>
                      <a:alpha val="25000"/>
                    </a:schemeClr>
                  </a:gs>
                  <a:gs pos="100000">
                    <a:schemeClr val="accent2">
                      <a:shade val="94000"/>
                      <a:satMod val="135000"/>
                      <a:alpha val="25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4" name="Groupe 72"/>
          <p:cNvGrpSpPr/>
          <p:nvPr/>
        </p:nvGrpSpPr>
        <p:grpSpPr>
          <a:xfrm>
            <a:off x="6408000" y="1125130"/>
            <a:ext cx="2371006" cy="3268289"/>
            <a:chOff x="2500298" y="1500174"/>
            <a:chExt cx="3000396" cy="4357718"/>
          </a:xfrm>
        </p:grpSpPr>
        <p:sp>
          <p:nvSpPr>
            <p:cNvPr id="61" name="Rectangle 60"/>
            <p:cNvSpPr/>
            <p:nvPr/>
          </p:nvSpPr>
          <p:spPr>
            <a:xfrm>
              <a:off x="2500298" y="1500174"/>
              <a:ext cx="3000396" cy="4357718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		*</a:t>
              </a:r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pSeg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2571736" y="2428868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m_position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cxnSp>
          <p:nvCxnSpPr>
            <p:cNvPr id="63" name="Connecteur droit 62"/>
            <p:cNvCxnSpPr/>
            <p:nvPr/>
          </p:nvCxnSpPr>
          <p:spPr>
            <a:xfrm>
              <a:off x="2571736" y="1785926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4" name="Rectangle à coins arrondis 63"/>
            <p:cNvSpPr/>
            <p:nvPr/>
          </p:nvSpPr>
          <p:spPr>
            <a:xfrm>
              <a:off x="2571736" y="3286124"/>
              <a:ext cx="2857520" cy="1071570"/>
            </a:xfrm>
            <a:prstGeom prst="roundRect">
              <a:avLst>
                <a:gd name="adj" fmla="val 9878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m_couleur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m_r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m_b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65" name="Rectangle à coins arrondis 64"/>
            <p:cNvSpPr/>
            <p:nvPr/>
          </p:nvSpPr>
          <p:spPr>
            <a:xfrm>
              <a:off x="2571736" y="1857364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VTABLE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‘Afficher’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66" name="Connecteur droit 65"/>
            <p:cNvCxnSpPr/>
            <p:nvPr/>
          </p:nvCxnSpPr>
          <p:spPr>
            <a:xfrm>
              <a:off x="2643174" y="2757486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2643174" y="3603306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2643174" y="2143116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9" name="Rectangle à coins arrondis 68"/>
            <p:cNvSpPr/>
            <p:nvPr/>
          </p:nvSpPr>
          <p:spPr>
            <a:xfrm>
              <a:off x="2571736" y="4357694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m_p2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70" name="Rectangle à coins arrondis 69"/>
            <p:cNvSpPr/>
            <p:nvPr/>
          </p:nvSpPr>
          <p:spPr>
            <a:xfrm>
              <a:off x="2571736" y="5214950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Fonctions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‘GetP2’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::GetP2()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71" name="Connecteur droit 70"/>
            <p:cNvCxnSpPr/>
            <p:nvPr/>
          </p:nvCxnSpPr>
          <p:spPr>
            <a:xfrm>
              <a:off x="2643174" y="4685346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2643174" y="5500702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15" name="Groupe 100"/>
          <p:cNvGrpSpPr/>
          <p:nvPr/>
        </p:nvGrpSpPr>
        <p:grpSpPr>
          <a:xfrm>
            <a:off x="6408000" y="1125130"/>
            <a:ext cx="2371006" cy="3053975"/>
            <a:chOff x="2500298" y="1571612"/>
            <a:chExt cx="3000396" cy="4071966"/>
          </a:xfrm>
        </p:grpSpPr>
        <p:sp>
          <p:nvSpPr>
            <p:cNvPr id="76" name="Rectangle 75"/>
            <p:cNvSpPr/>
            <p:nvPr/>
          </p:nvSpPr>
          <p:spPr>
            <a:xfrm>
              <a:off x="2500298" y="1571612"/>
              <a:ext cx="3000396" cy="4071966"/>
            </a:xfrm>
            <a:prstGeom prst="rect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*</a:t>
              </a:r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pSpl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2571736" y="2500306"/>
              <a:ext cx="2857520" cy="857256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m_position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m_x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m_y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cxnSp>
          <p:nvCxnSpPr>
            <p:cNvPr id="78" name="Connecteur droit 77"/>
            <p:cNvCxnSpPr/>
            <p:nvPr/>
          </p:nvCxnSpPr>
          <p:spPr>
            <a:xfrm>
              <a:off x="2571736" y="1857364"/>
              <a:ext cx="2857520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7" name="Rectangle à coins arrondis 86"/>
            <p:cNvSpPr/>
            <p:nvPr/>
          </p:nvSpPr>
          <p:spPr>
            <a:xfrm>
              <a:off x="2571736" y="3357562"/>
              <a:ext cx="2857520" cy="1071570"/>
            </a:xfrm>
            <a:prstGeom prst="roundRect">
              <a:avLst>
                <a:gd name="adj" fmla="val 9878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m_couleur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m_r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m_b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sp>
          <p:nvSpPr>
            <p:cNvPr id="88" name="Rectangle à coins arrondis 87"/>
            <p:cNvSpPr/>
            <p:nvPr/>
          </p:nvSpPr>
          <p:spPr>
            <a:xfrm>
              <a:off x="2571736" y="1928802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VTABLE</a:t>
              </a:r>
            </a:p>
            <a:p>
              <a:pPr algn="ctr"/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‘Afficher’ 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 @</a:t>
              </a:r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CSeg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  <a:sym typeface="Wingdings" pitchFamily="2" charset="2"/>
                </a:rPr>
                <a:t>::Afficher()</a:t>
              </a:r>
              <a:endParaRPr lang="fr-FR" sz="12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</p:txBody>
        </p:sp>
        <p:cxnSp>
          <p:nvCxnSpPr>
            <p:cNvPr id="92" name="Connecteur droit 91"/>
            <p:cNvCxnSpPr/>
            <p:nvPr/>
          </p:nvCxnSpPr>
          <p:spPr>
            <a:xfrm>
              <a:off x="2643174" y="2828924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2643174" y="3674744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2643174" y="2214554"/>
              <a:ext cx="2719307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5" name="Rectangle à coins arrondis 94"/>
            <p:cNvSpPr/>
            <p:nvPr/>
          </p:nvSpPr>
          <p:spPr>
            <a:xfrm>
              <a:off x="2571736" y="4429132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m_nNbPts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int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 = 0</a:t>
              </a:r>
            </a:p>
          </p:txBody>
        </p:sp>
        <p:cxnSp>
          <p:nvCxnSpPr>
            <p:cNvPr id="97" name="Connecteur droit 96"/>
            <p:cNvCxnSpPr/>
            <p:nvPr/>
          </p:nvCxnSpPr>
          <p:spPr>
            <a:xfrm>
              <a:off x="2643174" y="4756784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9" name="Rectangle à coins arrondis 98"/>
            <p:cNvSpPr/>
            <p:nvPr/>
          </p:nvSpPr>
          <p:spPr>
            <a:xfrm>
              <a:off x="2571736" y="5000636"/>
              <a:ext cx="2857520" cy="571504"/>
            </a:xfrm>
            <a:prstGeom prst="roundRect">
              <a:avLst>
                <a:gd name="adj" fmla="val 12632"/>
              </a:avLst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fr-FR" sz="14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m_pPts</a:t>
              </a:r>
              <a:endParaRPr lang="fr-FR" sz="1400" dirty="0">
                <a:ln w="3175">
                  <a:noFill/>
                  <a:prstDash val="solid"/>
                  <a:miter lim="800000"/>
                </a:ln>
                <a:solidFill>
                  <a:schemeClr val="accent1"/>
                </a:solidFill>
              </a:endParaRPr>
            </a:p>
            <a:p>
              <a:pPr algn="ctr"/>
              <a:r>
                <a:rPr lang="fr-FR" sz="1200" dirty="0" err="1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CPoint</a:t>
              </a:r>
              <a:r>
                <a:rPr lang="fr-FR" sz="1200" dirty="0">
                  <a:ln w="3175">
                    <a:noFill/>
                    <a:prstDash val="solid"/>
                    <a:miter lim="800000"/>
                  </a:ln>
                  <a:solidFill>
                    <a:schemeClr val="accent1"/>
                  </a:solidFill>
                </a:rPr>
                <a:t>* = 0</a:t>
              </a:r>
            </a:p>
          </p:txBody>
        </p:sp>
        <p:cxnSp>
          <p:nvCxnSpPr>
            <p:cNvPr id="100" name="Connecteur droit 99"/>
            <p:cNvCxnSpPr/>
            <p:nvPr/>
          </p:nvCxnSpPr>
          <p:spPr>
            <a:xfrm>
              <a:off x="2643174" y="5328288"/>
              <a:ext cx="2702865" cy="0"/>
            </a:xfrm>
            <a:prstGeom prst="line">
              <a:avLst/>
            </a:prstGeom>
            <a:gradFill>
              <a:gsLst>
                <a:gs pos="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  <a:alpha val="25000"/>
                  </a:schemeClr>
                </a:gs>
                <a:gs pos="100000">
                  <a:schemeClr val="accent2">
                    <a:shade val="94000"/>
                    <a:satMod val="135000"/>
                    <a:alpha val="2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3" name="AutoShape 4"/>
          <p:cNvSpPr>
            <a:spLocks noChangeArrowheads="1"/>
          </p:cNvSpPr>
          <p:nvPr/>
        </p:nvSpPr>
        <p:spPr bwMode="auto">
          <a:xfrm>
            <a:off x="2692800" y="3589741"/>
            <a:ext cx="3250800" cy="1232306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&amp;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CSegment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CSpline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pSpl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pPt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pSeg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CSegment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pSpl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CSpline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pPt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noProof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pObj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1" name="AutoShape 9"/>
          <p:cNvSpPr>
            <a:spLocks noChangeArrowheads="1"/>
          </p:cNvSpPr>
          <p:nvPr/>
        </p:nvSpPr>
        <p:spPr bwMode="auto">
          <a:xfrm>
            <a:off x="5803894" y="4446998"/>
            <a:ext cx="3340106" cy="478629"/>
          </a:xfrm>
          <a:prstGeom prst="wedgeRoundRectCallout">
            <a:avLst>
              <a:gd name="adj1" fmla="val -56491"/>
              <a:gd name="adj2" fmla="val 8467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dirty="0"/>
              <a:t>Ne compile pas !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itchFamily="49" charset="0"/>
              </a:rPr>
              <a:t>CPoint</a:t>
            </a:r>
            <a:r>
              <a:rPr lang="fr-FR" sz="1200" dirty="0">
                <a:solidFill>
                  <a:srgbClr val="2B91AF"/>
                </a:solidFill>
              </a:rPr>
              <a:t> </a:t>
            </a:r>
            <a:r>
              <a:rPr lang="fr-FR" sz="1200" dirty="0"/>
              <a:t>ne fait pas partie de la même hiérarchie que </a:t>
            </a:r>
            <a:r>
              <a:rPr lang="fr-FR" sz="12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itchFamily="49" charset="0"/>
              </a:rPr>
              <a:t>CObjetGraphique</a:t>
            </a:r>
            <a:endParaRPr lang="fr-FR" sz="1200" b="1" dirty="0">
              <a:solidFill>
                <a:schemeClr val="bg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grpSp>
        <p:nvGrpSpPr>
          <p:cNvPr id="91" name="Groupe 90"/>
          <p:cNvGrpSpPr/>
          <p:nvPr/>
        </p:nvGrpSpPr>
        <p:grpSpPr>
          <a:xfrm>
            <a:off x="3729527" y="1232287"/>
            <a:ext cx="1177102" cy="910835"/>
            <a:chOff x="71406" y="1500174"/>
            <a:chExt cx="1785950" cy="1357322"/>
          </a:xfrm>
        </p:grpSpPr>
        <p:sp>
          <p:nvSpPr>
            <p:cNvPr id="96" name="Rectangle 10"/>
            <p:cNvSpPr>
              <a:spLocks noChangeArrowheads="1"/>
            </p:cNvSpPr>
            <p:nvPr/>
          </p:nvSpPr>
          <p:spPr bwMode="auto">
            <a:xfrm>
              <a:off x="71406" y="1500174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i="1" dirty="0" err="1"/>
                <a:t>CObjetGraphique</a:t>
              </a:r>
              <a:endParaRPr lang="fr-FR" sz="1100" i="1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m_position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m_couleur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</p:txBody>
        </p:sp>
        <p:sp>
          <p:nvSpPr>
            <p:cNvPr id="98" name="Line 11"/>
            <p:cNvSpPr>
              <a:spLocks noChangeShapeType="1"/>
            </p:cNvSpPr>
            <p:nvPr/>
          </p:nvSpPr>
          <p:spPr bwMode="auto">
            <a:xfrm>
              <a:off x="71406" y="1857364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102" name="Line 11"/>
            <p:cNvSpPr>
              <a:spLocks noChangeShapeType="1"/>
            </p:cNvSpPr>
            <p:nvPr/>
          </p:nvSpPr>
          <p:spPr bwMode="auto">
            <a:xfrm>
              <a:off x="71406" y="250030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2692556" y="2464593"/>
            <a:ext cx="1233155" cy="910835"/>
            <a:chOff x="71406" y="3214686"/>
            <a:chExt cx="1785950" cy="1357322"/>
          </a:xfrm>
        </p:grpSpPr>
        <p:sp>
          <p:nvSpPr>
            <p:cNvPr id="104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CSegment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m_p2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+GetP2()</a:t>
              </a:r>
            </a:p>
          </p:txBody>
        </p:sp>
        <p:sp>
          <p:nvSpPr>
            <p:cNvPr id="105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  <p:sp>
          <p:nvSpPr>
            <p:cNvPr id="106" name="Line 17"/>
            <p:cNvSpPr>
              <a:spLocks noChangeShapeType="1"/>
            </p:cNvSpPr>
            <p:nvPr/>
          </p:nvSpPr>
          <p:spPr bwMode="auto">
            <a:xfrm>
              <a:off x="71406" y="392906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grpSp>
        <p:nvGrpSpPr>
          <p:cNvPr id="107" name="Groupe 106"/>
          <p:cNvGrpSpPr/>
          <p:nvPr/>
        </p:nvGrpSpPr>
        <p:grpSpPr>
          <a:xfrm>
            <a:off x="4710445" y="2464593"/>
            <a:ext cx="1233155" cy="910835"/>
            <a:chOff x="71406" y="3214686"/>
            <a:chExt cx="1785950" cy="1357322"/>
          </a:xfrm>
        </p:grpSpPr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35732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CSpline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m_nNbPts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#</a:t>
              </a:r>
              <a:r>
                <a:rPr lang="fr-FR" sz="1100" dirty="0" err="1"/>
                <a:t>m_pPts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i="1" dirty="0"/>
                <a:t>+Afficher()</a:t>
              </a:r>
            </a:p>
          </p:txBody>
        </p:sp>
        <p:sp>
          <p:nvSpPr>
            <p:cNvPr id="109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>
              <a:off x="71406" y="4224870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cxnSp>
        <p:nvCxnSpPr>
          <p:cNvPr id="111" name="Connecteur en angle 110"/>
          <p:cNvCxnSpPr>
            <a:stCxn id="104" idx="0"/>
            <a:endCxn id="96" idx="2"/>
          </p:cNvCxnSpPr>
          <p:nvPr/>
        </p:nvCxnSpPr>
        <p:spPr>
          <a:xfrm rot="5400000" flipH="1" flipV="1">
            <a:off x="3652871" y="1799386"/>
            <a:ext cx="321471" cy="1008944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2" name="Connecteur en angle 111"/>
          <p:cNvCxnSpPr>
            <a:stCxn id="108" idx="0"/>
            <a:endCxn id="96" idx="2"/>
          </p:cNvCxnSpPr>
          <p:nvPr/>
        </p:nvCxnSpPr>
        <p:spPr>
          <a:xfrm rot="16200000" flipV="1">
            <a:off x="4661816" y="1799385"/>
            <a:ext cx="321471" cy="1008945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13" name="Groupe 112"/>
          <p:cNvGrpSpPr/>
          <p:nvPr/>
        </p:nvGrpSpPr>
        <p:grpSpPr>
          <a:xfrm>
            <a:off x="5327024" y="1339444"/>
            <a:ext cx="784735" cy="696521"/>
            <a:chOff x="71406" y="3214686"/>
            <a:chExt cx="1785950" cy="1037952"/>
          </a:xfrm>
        </p:grpSpPr>
        <p:sp>
          <p:nvSpPr>
            <p:cNvPr id="114" name="Rectangle 16"/>
            <p:cNvSpPr>
              <a:spLocks noChangeArrowheads="1"/>
            </p:cNvSpPr>
            <p:nvPr/>
          </p:nvSpPr>
          <p:spPr bwMode="auto">
            <a:xfrm>
              <a:off x="71406" y="3214686"/>
              <a:ext cx="1785950" cy="10379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0000"/>
                </a:lnSpc>
              </a:pPr>
              <a:r>
                <a:rPr lang="fr-FR" sz="1100" dirty="0" err="1"/>
                <a:t>CPoint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</a:t>
              </a:r>
              <a:r>
                <a:rPr lang="fr-FR" sz="1100" dirty="0" err="1"/>
                <a:t>m_x</a:t>
              </a:r>
              <a:endParaRPr lang="fr-FR" sz="1100" dirty="0"/>
            </a:p>
            <a:p>
              <a:pPr algn="ctr">
                <a:lnSpc>
                  <a:spcPct val="130000"/>
                </a:lnSpc>
              </a:pPr>
              <a:r>
                <a:rPr lang="fr-FR" sz="1100" dirty="0"/>
                <a:t>+</a:t>
              </a:r>
              <a:r>
                <a:rPr lang="fr-FR" sz="1100" dirty="0" err="1"/>
                <a:t>m_y</a:t>
              </a:r>
              <a:endParaRPr lang="fr-FR" sz="1100" dirty="0"/>
            </a:p>
          </p:txBody>
        </p:sp>
        <p:sp>
          <p:nvSpPr>
            <p:cNvPr id="115" name="Line 17"/>
            <p:cNvSpPr>
              <a:spLocks noChangeShapeType="1"/>
            </p:cNvSpPr>
            <p:nvPr/>
          </p:nvSpPr>
          <p:spPr bwMode="auto">
            <a:xfrm>
              <a:off x="71406" y="3571876"/>
              <a:ext cx="178595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</p:spTree>
    <p:extLst>
      <p:ext uri="{BB962C8B-B14F-4D97-AF65-F5344CB8AC3E}">
        <p14:creationId xmlns:p14="http://schemas.microsoft.com/office/powerpoint/2010/main" val="237201036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32847 -0.06782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0.32847 -0.04699 " pathEditMode="relative" rAng="0" ptsTypes="AA">
                                      <p:cBhvr>
                                        <p:cTn id="58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0" y="-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endParaRPr lang="fr-FR" sz="1100" kern="1200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Sûr car le type est réellement vérifié</a:t>
            </a:r>
            <a:br>
              <a:rPr lang="fr-FR" dirty="0"/>
            </a:br>
            <a:endParaRPr lang="fr-FR" dirty="0"/>
          </a:p>
          <a:p>
            <a:pPr marL="457200" lvl="1" indent="0">
              <a:buNone/>
            </a:pP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/>
              <a:t>Lent car il faut vérifier le type à l’exécution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endParaRPr lang="fr-FR" kern="1200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Peu sûr car le type n’est pas strictement vérifié</a:t>
            </a:r>
          </a:p>
          <a:p>
            <a:pPr lvl="1"/>
            <a:r>
              <a:rPr lang="fr-FR" dirty="0"/>
              <a:t>Seule l’appartenance à la même hiérarchie est vérifiée</a:t>
            </a:r>
          </a:p>
          <a:p>
            <a:r>
              <a:rPr lang="fr-FR" dirty="0"/>
              <a:t>Rapide car effectué à la compilation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Avantages / inconvénients du transtypage descendant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sz="11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Déf. et f. virtuelle pure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 sz="8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Dynamique vs statique</a:t>
            </a:r>
          </a:p>
          <a:p>
            <a:pPr lvl="2"/>
            <a:r>
              <a:rPr lang="fr-FR" sz="80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125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Transtypage de pointeurs intelligents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sz="2000" dirty="0"/>
              <a:t>et </a:t>
            </a:r>
            <a:r>
              <a:rPr lang="fr-FR" sz="20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sz="2000" dirty="0"/>
              <a:t>sont remplacés par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dynamic_pointer_cast</a:t>
            </a:r>
            <a:r>
              <a:rPr lang="fr-FR" sz="2000" dirty="0"/>
              <a:t> et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static_pointer_cast</a:t>
            </a:r>
            <a:r>
              <a:rPr lang="fr-FR" sz="2000" dirty="0"/>
              <a:t> :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2F4E6C"/>
                </a:solidFill>
              </a:rPr>
              <a:t>Déf</a:t>
            </a:r>
            <a:r>
              <a:rPr lang="fr-FR" sz="800" dirty="0">
                <a:solidFill>
                  <a:srgbClr val="2F4E6C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Dynamique vs statique</a:t>
            </a:r>
          </a:p>
          <a:p>
            <a:pPr lvl="2"/>
            <a:r>
              <a:rPr lang="fr-FR" sz="8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971800" y="2038350"/>
            <a:ext cx="5232000" cy="2362200"/>
          </a:xfrm>
          <a:prstGeom prst="roundRect">
            <a:avLst>
              <a:gd name="adj" fmla="val 480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make_shared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pSeg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CSpline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pSpl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shared_ptr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pSeg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pSpl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CSpline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pSeg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CSegment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pSpl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CSpline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static_pointer_cast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pObj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6596555" y="2965885"/>
            <a:ext cx="1705434" cy="238363"/>
          </a:xfrm>
          <a:prstGeom prst="wedgeRoundRectCallout">
            <a:avLst>
              <a:gd name="adj1" fmla="val -57439"/>
              <a:gd name="adj2" fmla="val 5121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Ok :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pSeg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 =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pObj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596556" y="3220385"/>
            <a:ext cx="1112284" cy="238363"/>
          </a:xfrm>
          <a:prstGeom prst="wedgeRoundRectCallout">
            <a:avLst>
              <a:gd name="adj1" fmla="val -67922"/>
              <a:gd name="adj2" fmla="val 47994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596555" y="3474885"/>
            <a:ext cx="1112285" cy="238363"/>
          </a:xfrm>
          <a:prstGeom prst="wedgeRoundRectCallout">
            <a:avLst>
              <a:gd name="adj1" fmla="val -75521"/>
              <a:gd name="adj2" fmla="val 2863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596555" y="3729385"/>
            <a:ext cx="1705434" cy="238363"/>
          </a:xfrm>
          <a:prstGeom prst="wedgeRoundRectCallout">
            <a:avLst>
              <a:gd name="adj1" fmla="val -64197"/>
              <a:gd name="adj2" fmla="val 4477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Ok :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pSeg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 =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pObj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596555" y="3983885"/>
            <a:ext cx="1705434" cy="238363"/>
          </a:xfrm>
          <a:prstGeom prst="wedgeRoundRectCallout">
            <a:avLst>
              <a:gd name="adj1" fmla="val -67351"/>
              <a:gd name="adj2" fmla="val 608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Ok :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pSpl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 = 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pObj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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6596555" y="4238387"/>
            <a:ext cx="1466025" cy="238363"/>
          </a:xfrm>
          <a:prstGeom prst="wedgeRoundRectCallout">
            <a:avLst>
              <a:gd name="adj1" fmla="val -73926"/>
              <a:gd name="adj2" fmla="val -29374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72000" tIns="0" rIns="72000" bIns="0" rtlCol="0" anchor="ctr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Ne compile pas </a:t>
            </a: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fr-FR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512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lang="fr-FR" kern="0" dirty="0">
                <a:solidFill>
                  <a:srgbClr val="EFFAFF"/>
                </a:solidFill>
              </a:rPr>
              <a:t> 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transtypage descendant ?</a:t>
            </a:r>
          </a:p>
          <a:p>
            <a:pPr lvl="1"/>
            <a:r>
              <a:rPr lang="fr-FR" dirty="0"/>
              <a:t>C’est un grand type déguisé</a:t>
            </a:r>
          </a:p>
          <a:p>
            <a:pPr lvl="1"/>
            <a:r>
              <a:rPr lang="fr-FR" dirty="0"/>
              <a:t>C’est un transtypage que l’on réalise d’un type petit vers un type plus grand (au sens du nombre de membres)</a:t>
            </a:r>
          </a:p>
          <a:p>
            <a:pPr lvl="1"/>
            <a:r>
              <a:rPr lang="fr-FR" dirty="0"/>
              <a:t>L’inverse de B</a:t>
            </a:r>
          </a:p>
          <a:p>
            <a:pPr lvl="1"/>
            <a:r>
              <a:rPr lang="fr-FR" dirty="0"/>
              <a:t>C’est un transtypage que l’on réalise d’un type fils vers un type père (au sens de l’héritage)</a:t>
            </a:r>
          </a:p>
          <a:p>
            <a:pPr lvl="1"/>
            <a:r>
              <a:rPr lang="fr-FR" dirty="0"/>
              <a:t>L’inverse de D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1/4</a:t>
            </a:r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4" showWhenStopped="0">
                <p:cTn id="6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transtypage par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C’est un transtypage dynamique</a:t>
            </a:r>
          </a:p>
          <a:p>
            <a:pPr lvl="1"/>
            <a:r>
              <a:rPr lang="fr-FR" dirty="0"/>
              <a:t>C’est un transtypage qui vérifie la compatibilité des types à l’exécution</a:t>
            </a:r>
          </a:p>
          <a:p>
            <a:pPr lvl="1"/>
            <a:r>
              <a:rPr lang="fr-FR" dirty="0"/>
              <a:t>C’est un transtypage qui vérifie la compatibilité des types à la compilation</a:t>
            </a:r>
          </a:p>
          <a:p>
            <a:pPr lvl="1"/>
            <a:r>
              <a:rPr lang="fr-FR" dirty="0"/>
              <a:t>Quand est-ce qu’on sort ?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1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que le transtypage par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C’est un transtypage statique</a:t>
            </a:r>
          </a:p>
          <a:p>
            <a:pPr lvl="1"/>
            <a:r>
              <a:rPr lang="fr-FR" dirty="0"/>
              <a:t>C’est un transtypage qui vérifie la compatibilité des types à l’exécution</a:t>
            </a:r>
          </a:p>
          <a:p>
            <a:pPr lvl="1"/>
            <a:r>
              <a:rPr lang="fr-FR" dirty="0"/>
              <a:t>C’est un transtypage qui vérifie la compatibilité des types à la compilation</a:t>
            </a:r>
          </a:p>
          <a:p>
            <a:pPr lvl="1"/>
            <a:r>
              <a:rPr lang="fr-FR" dirty="0"/>
              <a:t>Non mais sérieux, quand est-ce qu’on sort ?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1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Le polymorphisme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Troisième grand principe </a:t>
            </a:r>
            <a:r>
              <a:rPr lang="fr-FR" dirty="0"/>
              <a:t>de la P.O.O.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Permet de « grouper » les types abstraits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Poly-morphe</a:t>
            </a:r>
            <a:r>
              <a:rPr lang="fr-FR" dirty="0"/>
              <a:t> : plusieurs formes d’un type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Transtypage : conversion d’un objet d’un type A en un objet de type B</a:t>
            </a:r>
          </a:p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Polymorphisme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79D2FF"/>
                </a:solidFill>
              </a:rPr>
              <a:t>Déf</a:t>
            </a:r>
            <a:r>
              <a:rPr lang="fr-FR" sz="800" dirty="0">
                <a:solidFill>
                  <a:srgbClr val="79D2FF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rgbClr val="79D2FF"/>
                </a:solidFill>
              </a:rPr>
              <a:t>Cas des pointeurs intelligents</a:t>
            </a:r>
          </a:p>
          <a:p>
            <a:pPr lvl="1"/>
            <a:r>
              <a:rPr lang="fr-FR" sz="1000" dirty="0">
                <a:solidFill>
                  <a:srgbClr val="79D2FF"/>
                </a:solidFill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2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A ton avis, c’est qui le plus fort entre le transtypage dynamique et le transtypage statique ?</a:t>
            </a:r>
          </a:p>
          <a:p>
            <a:pPr lvl="1"/>
            <a:r>
              <a:rPr lang="fr-FR" dirty="0"/>
              <a:t>Le transtypage dynamique</a:t>
            </a:r>
          </a:p>
          <a:p>
            <a:pPr lvl="1"/>
            <a:r>
              <a:rPr lang="fr-FR" dirty="0"/>
              <a:t>Le transtypage statique</a:t>
            </a:r>
          </a:p>
          <a:p>
            <a:pPr lvl="1"/>
            <a:r>
              <a:rPr lang="fr-FR" dirty="0"/>
              <a:t>Aucun des deux, cela dépend des cas : le dynamique est plus lent mais plus sûr, alors que le statique est plus rapide quand on est sûr.</a:t>
            </a:r>
          </a:p>
          <a:p>
            <a:pPr lvl="1"/>
            <a:r>
              <a:rPr lang="fr-FR" dirty="0"/>
              <a:t>O m’</a:t>
            </a:r>
            <a:r>
              <a:rPr lang="fr-FR" dirty="0" err="1"/>
              <a:t>sieu</a:t>
            </a:r>
            <a:r>
              <a:rPr lang="fr-FR" dirty="0"/>
              <a:t> c </a:t>
            </a:r>
            <a:r>
              <a:rPr lang="fr-FR" dirty="0" err="1"/>
              <a:t>tro</a:t>
            </a:r>
            <a:r>
              <a:rPr lang="fr-FR" dirty="0"/>
              <a:t> </a:t>
            </a:r>
            <a:r>
              <a:rPr lang="fr-FR" dirty="0" err="1"/>
              <a:t>rabusé</a:t>
            </a:r>
            <a:r>
              <a:rPr lang="fr-FR" dirty="0"/>
              <a:t> on </a:t>
            </a:r>
            <a:r>
              <a:rPr lang="fr-FR" dirty="0" err="1"/>
              <a:t>veu</a:t>
            </a:r>
            <a:r>
              <a:rPr lang="fr-FR" dirty="0"/>
              <a:t> </a:t>
            </a:r>
            <a:r>
              <a:rPr lang="fr-FR" dirty="0" err="1"/>
              <a:t>sortire</a:t>
            </a:r>
            <a:r>
              <a:rPr lang="fr-FR" dirty="0"/>
              <a:t> !</a:t>
            </a:r>
          </a:p>
          <a:p>
            <a:pPr lvl="1"/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4/4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82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descendant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 – Bilan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Troisième grand principe de la P.O.O.</a:t>
            </a:r>
          </a:p>
          <a:p>
            <a:endParaRPr lang="fr-FR" sz="2400" dirty="0"/>
          </a:p>
          <a:p>
            <a:r>
              <a:rPr lang="fr-FR" sz="2400" dirty="0"/>
              <a:t>Indissociable de l’héritage</a:t>
            </a:r>
          </a:p>
          <a:p>
            <a:endParaRPr lang="fr-FR" sz="2400" dirty="0"/>
          </a:p>
          <a:p>
            <a:r>
              <a:rPr lang="fr-FR" sz="2400" dirty="0"/>
              <a:t>Permet de manipuler différents type par la même interface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sz="11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Introduction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Transtypage ascendant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Utilité du polymorphisme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Fonctions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F. normales vs f. virtuelles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Déclaration et définition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Règle de bonne conduite</a:t>
            </a:r>
          </a:p>
          <a:p>
            <a:pPr lvl="1"/>
            <a:r>
              <a:rPr lang="fr-FR" sz="1000" dirty="0">
                <a:solidFill>
                  <a:srgbClr val="2F4E6C"/>
                </a:solidFill>
              </a:rPr>
              <a:t>Classes abstraites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Introduction</a:t>
            </a:r>
          </a:p>
          <a:p>
            <a:pPr lvl="2"/>
            <a:r>
              <a:rPr lang="fr-FR" sz="800" dirty="0" err="1">
                <a:solidFill>
                  <a:srgbClr val="2F4E6C"/>
                </a:solidFill>
              </a:rPr>
              <a:t>Déf</a:t>
            </a:r>
            <a:r>
              <a:rPr lang="fr-FR" sz="800" dirty="0">
                <a:solidFill>
                  <a:srgbClr val="2F4E6C"/>
                </a:solidFill>
              </a:rPr>
              <a:t>. et f. virtuelle pure</a:t>
            </a:r>
          </a:p>
          <a:p>
            <a:pPr lvl="2"/>
            <a:r>
              <a:rPr lang="fr-FR" sz="800" dirty="0">
                <a:solidFill>
                  <a:srgbClr val="2F4E6C"/>
                </a:solidFill>
              </a:rPr>
              <a:t>Cl. normale vs abstraite</a:t>
            </a:r>
          </a:p>
          <a:p>
            <a:pPr lvl="1"/>
            <a:r>
              <a:rPr lang="fr-FR" sz="1000" dirty="0">
                <a:solidFill>
                  <a:schemeClr val="bg2"/>
                </a:solidFill>
              </a:rPr>
              <a:t>Transtypage descendant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Définition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Dynamique vs statique</a:t>
            </a:r>
          </a:p>
          <a:p>
            <a:pPr lvl="2"/>
            <a:r>
              <a:rPr lang="fr-FR" sz="800" dirty="0">
                <a:solidFill>
                  <a:schemeClr val="bg2"/>
                </a:solidFill>
              </a:rPr>
              <a:t>Cas des pointeurs intelligents</a:t>
            </a:r>
          </a:p>
          <a:p>
            <a:pPr lvl="1"/>
            <a:r>
              <a:rPr lang="fr-FR" sz="10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Conclusion</a:t>
            </a:r>
          </a:p>
          <a:p>
            <a:pPr lvl="1"/>
            <a:endParaRPr lang="fr-FR" sz="1000" dirty="0">
              <a:solidFill>
                <a:srgbClr val="79D2FF"/>
              </a:solidFill>
            </a:endParaRPr>
          </a:p>
          <a:p>
            <a:pPr lvl="1"/>
            <a:endParaRPr lang="fr-FR" sz="1000" dirty="0">
              <a:solidFill>
                <a:srgbClr val="79D2FF"/>
              </a:solidFill>
            </a:endParaRPr>
          </a:p>
        </p:txBody>
      </p:sp>
      <p:sp>
        <p:nvSpPr>
          <p:cNvPr id="11" name="Rectangle à coins arrondis 10">
            <a:hlinkClick r:id="rId4" action="ppaction://hlinkfile"/>
          </p:cNvPr>
          <p:cNvSpPr/>
          <p:nvPr/>
        </p:nvSpPr>
        <p:spPr>
          <a:xfrm>
            <a:off x="4457700" y="4095750"/>
            <a:ext cx="2514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l’exemple complet</a:t>
            </a:r>
          </a:p>
        </p:txBody>
      </p:sp>
      <p:sp>
        <p:nvSpPr>
          <p:cNvPr id="12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4" name="Kill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0729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365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52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1" animBg="1"/>
      <p:bldP spid="12" grpId="0" animBg="1"/>
      <p:bldP spid="12" grpId="1" animBg="1"/>
      <p:bldP spid="12" grpId="2" animBg="1"/>
      <p:bldP spid="12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3049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88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31574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b="1" dirty="0">
                <a:solidFill>
                  <a:srgbClr val="92D050"/>
                </a:solidFill>
              </a:rPr>
              <a:t>Polymorphisme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ascendant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Fonctions virtuelles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Classes abstraites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Transtypage descendant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Polymorphisme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11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1_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5826</TotalTime>
  <Words>4227</Words>
  <Application>Microsoft Office PowerPoint</Application>
  <PresentationFormat>Affichage à l'écran (16:9)</PresentationFormat>
  <Paragraphs>1201</Paragraphs>
  <Slides>58</Slides>
  <Notes>7</Notes>
  <HiddenSlides>0</HiddenSlides>
  <MMClips>45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Consolas</vt:lpstr>
      <vt:lpstr>Consolas</vt:lpstr>
      <vt:lpstr>Courier New</vt:lpstr>
      <vt:lpstr>Segoe UI</vt:lpstr>
      <vt:lpstr>Segoe UI Symbol</vt:lpstr>
      <vt:lpstr>ThèmeCours</vt:lpstr>
      <vt:lpstr>ThèmeCours - Sondage</vt:lpstr>
      <vt:lpstr>ThèmeCours - Vide</vt:lpstr>
      <vt:lpstr>1_ThèmeCours - Sondage</vt:lpstr>
      <vt:lpstr>Présentation PowerPoint</vt:lpstr>
      <vt:lpstr>Polymorphisme</vt:lpstr>
      <vt:lpstr>Polymorphisme</vt:lpstr>
      <vt:lpstr>Présentation PowerPoint</vt:lpstr>
      <vt:lpstr>Le polymorphisme</vt:lpstr>
      <vt:lpstr>Présentation PowerPoint</vt:lpstr>
      <vt:lpstr>Polymorphisme</vt:lpstr>
      <vt:lpstr>Polymorphisme</vt:lpstr>
      <vt:lpstr>Présentation PowerPoint</vt:lpstr>
      <vt:lpstr>Transtypage ascendant</vt:lpstr>
      <vt:lpstr>Transtypage ascendant</vt:lpstr>
      <vt:lpstr>Polymorphisme</vt:lpstr>
      <vt:lpstr>Présentation PowerPoint</vt:lpstr>
      <vt:lpstr>Polymorphisme</vt:lpstr>
      <vt:lpstr>Polymorphisme</vt:lpstr>
      <vt:lpstr>Présentation PowerPoint</vt:lpstr>
      <vt:lpstr>Fonctions virtuelles</vt:lpstr>
      <vt:lpstr>Fonctions virtuelles</vt:lpstr>
      <vt:lpstr>Polymorphisme - Exemple</vt:lpstr>
      <vt:lpstr>Polymorphisme - Exemple</vt:lpstr>
      <vt:lpstr>Polymorphisme – règle de bonne conduite</vt:lpstr>
      <vt:lpstr>Sondage 1/4</vt:lpstr>
      <vt:lpstr>Sondage 2/4</vt:lpstr>
      <vt:lpstr>Sondage 3/4</vt:lpstr>
      <vt:lpstr>Sondage 4/4</vt:lpstr>
      <vt:lpstr>Présentation PowerPoint</vt:lpstr>
      <vt:lpstr>Polymorphisme</vt:lpstr>
      <vt:lpstr>Polymorphisme</vt:lpstr>
      <vt:lpstr>Présentation PowerPoint</vt:lpstr>
      <vt:lpstr>« Forcer » le polymorphisme</vt:lpstr>
      <vt:lpstr>Classes abstraites</vt:lpstr>
      <vt:lpstr>Classes abstraites</vt:lpstr>
      <vt:lpstr>Classes abstraites</vt:lpstr>
      <vt:lpstr>Classe abstraite ou classe « normale » ?</vt:lpstr>
      <vt:lpstr>Sondage 1/1</vt:lpstr>
      <vt:lpstr>Présentation PowerPoint</vt:lpstr>
      <vt:lpstr>Polymorphisme</vt:lpstr>
      <vt:lpstr>Polymorphisme</vt:lpstr>
      <vt:lpstr>Présentation PowerPoint</vt:lpstr>
      <vt:lpstr>Transtypage</vt:lpstr>
      <vt:lpstr>Que se passe-t-il en mémoire ?</vt:lpstr>
      <vt:lpstr>Transtypage descendant</vt:lpstr>
      <vt:lpstr>Transtypage descendant dynamique Vérification à l’exécution</vt:lpstr>
      <vt:lpstr>Transtypage descendant statique Vérification à la compilation</vt:lpstr>
      <vt:lpstr>Avantages / inconvénients du transtypage descendant</vt:lpstr>
      <vt:lpstr>Transtypage de pointeurs intelligents</vt:lpstr>
      <vt:lpstr>Sondage 1/4</vt:lpstr>
      <vt:lpstr>Sondage 2/4</vt:lpstr>
      <vt:lpstr>Sondage 3/4</vt:lpstr>
      <vt:lpstr>Sondage 4/4</vt:lpstr>
      <vt:lpstr>Présentation PowerPoint</vt:lpstr>
      <vt:lpstr>Polymorphisme</vt:lpstr>
      <vt:lpstr>Polymorphisme</vt:lpstr>
      <vt:lpstr>Présentation PowerPoint</vt:lpstr>
      <vt:lpstr>Le polymorphisme – Bilan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184</cp:revision>
  <cp:lastPrinted>1601-01-01T00:00:00Z</cp:lastPrinted>
  <dcterms:created xsi:type="dcterms:W3CDTF">2009-07-19T18:33:20Z</dcterms:created>
  <dcterms:modified xsi:type="dcterms:W3CDTF">2023-03-30T20:48:49Z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